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829" r:id="rId2"/>
  </p:sldMasterIdLst>
  <p:notesMasterIdLst>
    <p:notesMasterId r:id="rId32"/>
  </p:notesMasterIdLst>
  <p:sldIdLst>
    <p:sldId id="310" r:id="rId3"/>
    <p:sldId id="257" r:id="rId4"/>
    <p:sldId id="291" r:id="rId5"/>
    <p:sldId id="292" r:id="rId6"/>
    <p:sldId id="309" r:id="rId7"/>
    <p:sldId id="263" r:id="rId8"/>
    <p:sldId id="307" r:id="rId9"/>
    <p:sldId id="259" r:id="rId10"/>
    <p:sldId id="295" r:id="rId11"/>
    <p:sldId id="302" r:id="rId12"/>
    <p:sldId id="266" r:id="rId13"/>
    <p:sldId id="265" r:id="rId14"/>
    <p:sldId id="299" r:id="rId15"/>
    <p:sldId id="269" r:id="rId16"/>
    <p:sldId id="301" r:id="rId17"/>
    <p:sldId id="305" r:id="rId18"/>
    <p:sldId id="300" r:id="rId19"/>
    <p:sldId id="270" r:id="rId20"/>
    <p:sldId id="296" r:id="rId21"/>
    <p:sldId id="303" r:id="rId22"/>
    <p:sldId id="274" r:id="rId23"/>
    <p:sldId id="288" r:id="rId24"/>
    <p:sldId id="277" r:id="rId25"/>
    <p:sldId id="313" r:id="rId26"/>
    <p:sldId id="314" r:id="rId27"/>
    <p:sldId id="317" r:id="rId28"/>
    <p:sldId id="315" r:id="rId29"/>
    <p:sldId id="316" r:id="rId30"/>
    <p:sldId id="31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b="1" kern="1200" baseline="-250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815" autoAdjust="0"/>
    <p:restoredTop sz="65865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816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1792" y="17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35F60F4-7B1E-497F-9620-39FDA97EF3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590E5B8-42D5-4BFF-8E72-35209D2883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03B0361-F9CE-6642-84C5-DB3FD11B726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2467F093-9927-476A-A59D-06B7C7E109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5E26174E-C888-4FB5-BBF2-BF0E9EB22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928EAC-55A3-154D-B119-A0A77D932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24E2DD69-DA44-D045-ABDD-195463012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7D553D4-38DE-244B-AB65-ED6341A5D5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EF9E3774-6FBE-3040-9F92-DAA42D05C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865520-FC6B-D647-977C-5993C35AAF30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5C554B04-0B48-1341-8EFB-1B8BC25B2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9217A8-0A60-F347-B909-07CAA4436575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13D2D06-1813-694C-B7B2-0C771B5E9F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3ACC7CB-33BE-8E4C-AE78-56885087F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673F2092-90B5-6E4F-B4AF-5A57B6DEB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E1E426-1FF3-CC43-860E-B8479A95695A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11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537E6BB-6205-6445-B0F7-21C1EDF1ED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E5FE87D-584A-754C-B81C-40E2D15AB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10E36E6-310C-FA47-A90C-F9CEDB0B6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60C0B2-4056-4242-9F6B-A0C4D017B46B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100AE9C-544C-374F-83DA-06F1C987F4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D22FE1F-4A99-7342-B2F5-59F3121CF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BE88AF93-EECA-4A48-B11F-65F1A1483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27CCD8-AB40-3848-B7EB-8D34A69194E4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EDCBB8D-7DB3-DC4E-A085-6896924F9F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A27ADE5-81DC-4F42-B964-23C95BAD4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A94005B-C8F6-6C4F-8890-CEEF41E40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8EB786-CE40-D044-885C-CD3BF127EEE0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14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CDE7BF4-FD54-2244-83AB-7BB375BCFF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588EEE2-8DB2-5147-8181-B36F1DA90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3A352DB-970D-DA4D-92C2-5972E6D72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88EE48-6E43-DA4E-88A3-ADAAC5CD590B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15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D63D447-CFB8-BE41-870C-6BCB6F8CC5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C63D2AD-C72A-D344-B10E-30BF8BB5F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9557091-1348-1F47-B5FD-E111CD343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9911B2-F70A-8942-9CA9-B4822CE41AF1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16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D704198-A3E4-E546-9D6F-D64BE3A49E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1940F16-E4F2-9F4C-BB85-EF5FE6905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7BB31D2F-877D-0246-92DF-5BF3ECB45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39C448-1B31-604E-B143-4EA3B7952423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17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8C57462-F7BC-1D4C-B485-27F836A976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6188173-3230-1946-92DB-52C90DBB2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AF45F7A4-3A3A-4840-A091-89A62B9682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B328C8-26BC-D944-80ED-0CC8DE7F4F06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18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C493DF-A62F-5C44-964C-453621D233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E08C02F-4FAE-ED44-9C71-F460D3AF2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1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0EA13C15-6BF9-8449-BC33-FC35920B2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EDDCF3-4DA8-1144-AFDC-4CF2898146FC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19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FAFE56F-6606-294F-ABB2-D3DB0B6D2B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E17F63F-E37B-6044-93B1-D27C35E0E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6D8DA31-39DA-F94C-B6A1-5802D1DC6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16DA97-6B4E-814B-A196-A69480A6F3CF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2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6C8C352-CF5C-4A46-8970-AF5D1E75C4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8357124-75AC-7043-B04E-95C2706DD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E8E08756-0CCA-B148-A5CC-282F8B78B7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ACA82C-9F97-A444-842D-9CE58A09613F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20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4E2074B1-C91E-D24C-AE41-633A1F0C8B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E062C81-1F2B-BF4A-B0A1-3A50CA8D5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6EBB1862-1953-424D-AAE6-6872EFE33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938D78-A15A-9449-8918-44A5681D456B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21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158D10D4-FFC0-B049-A125-4E876DA970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44AA0A3-0CAE-B940-81FC-406312DAD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16A3CEFD-04F2-E043-85CE-07D6D71BA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D86DD4-432F-5148-92D8-14A6E4A4ADA0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22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34EC227E-D68C-0D49-A35F-5C3A7195A1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E5FE33F-ADFA-7643-ADA3-5ED747921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6A1D6E5F-B53E-B544-824F-86E7A17A7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247EE3-0511-1F48-B90D-6E7F1D808642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23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1634E1D-B7DA-DD4C-853B-E10B53521D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5273349-06E1-7F4C-9FE6-CDBF65B3F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023BC36-3D7C-7340-9C24-B8E41FC9D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257A88-493F-A04A-A4F8-91B965BBAFD9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3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293244D-62A9-7441-873C-45BF445988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47E26D0-2DE4-BD46-B026-5C55C4748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>
              <a:buFontTx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7462B3C-ED55-364F-A125-700889753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7ECAB-9012-6E43-B85B-AA065F817C51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4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1923F45-6F54-2E45-8377-DFE54F90B2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7F1A78D-A9D5-A149-A1A3-AC9E6D651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B4BFECE-DDB8-E440-80FE-3E5F2E5F5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A1BB82-64FB-6C44-AC38-26E3BB468F5B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5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F0C4A36-BE88-334D-8050-CB71E38207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30646F1-2C42-D94A-A24C-323EB7938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8736697-A1B7-5841-88D0-34CD4C221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F6D70C-4A6A-AE45-AD21-14FE7816F7A6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6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7B88812-C92F-1D40-82A7-380E4E4C6A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0E1A8D4-6B32-4D4D-8A4E-144D5D526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6948187A-AB40-F64F-9364-ACA2E1E88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7955A3-5C07-B948-9289-7C11995314F4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7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D8D923C-9693-7C49-AC96-5A5F822DC2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19200" y="609600"/>
            <a:ext cx="4572000" cy="342900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ADE4376-2B2D-E34F-A0F4-ADF6CE0A1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>
              <a:buFontTx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BF36DD3-B7C1-8C4D-B39D-6C447A492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5741A4-6ABF-DA4F-AB96-7E6790C8BA16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8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BD1C616-DC42-1448-8CB7-FA4B7B19B8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19200" y="609600"/>
            <a:ext cx="4572000" cy="342900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D9B0408-F05C-D84E-BE04-C05D89AAA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7E78AD6-5C87-3B4F-BA0D-43ECD617B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F0B168-831F-3E48-9508-A80A492BA64E}" type="slidenum">
              <a:rPr lang="en-US" altLang="en-US" sz="1200" b="0" baseline="0" smtClean="0">
                <a:latin typeface="Arial" panose="020B0604020202020204" pitchFamily="34" charset="0"/>
              </a:rPr>
              <a:pPr/>
              <a:t>9</a:t>
            </a:fld>
            <a:endParaRPr lang="en-US" altLang="en-US" sz="1200" b="0" baseline="0"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568BA13-8B84-BE47-A5C7-89A52421D5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E820CEE-9875-EA4D-ADE7-7999B1F81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1143000" lvl="2" indent="-22860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1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6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66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2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526E-A6B2-D24D-9CEB-004CF2892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A54BC-2C93-3547-A665-DBF593CF9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23F94-04D6-0941-B86F-1C475560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A7FB-A010-564B-89A1-24E1E112A7F1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ECBD2-488B-1F41-B959-CD8AD16B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8815-80CA-4941-A7EE-C0E9E0E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2CE5-350B-B64A-89A5-F0F8D59B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CE71-9635-4945-9A07-AB88B377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A5EB-5920-7346-8CDD-532F8FCE0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24D5-2C0E-3749-9734-67CE1BEC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72C2-73E8-6242-8676-5F5E759FE7EB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EBCE6-ED37-0442-9AD1-FFFB7D6D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D5E7-3AFC-0B43-9A86-EC7F99DE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5A1D-C81F-B341-BC4A-AC0DD3E55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C9FB-4BAC-2E41-9DB6-6B15B692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9F078-56E5-954B-ADC4-FA05F2AE7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61E4-D939-1243-ADE9-99E65281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D5FC-7E2F-254C-AB4A-E14A18BE74CE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F3A57-EF2E-8D42-B652-D69CBAD8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9F785-4911-6C43-A39C-F04B5146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F8EC-5048-AD49-8117-67B17DF2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3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96C1-C117-9C44-852C-C65C3968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40F5-7F01-194D-B758-B08075E9E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12FF-BF8E-9543-B597-A11C97B39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70C3E-9A78-5746-82E8-252AEAC8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D024-BE36-DC42-9150-94BDE08DA6E2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1589EB-D30D-864B-A89B-F3122400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23DDAD-7CFD-3E4A-8F4F-92B1BB1A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C634E-C5BB-FB49-8865-373D9C88B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F3FC-E6FB-2A45-BBDC-958A5619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84A14-FF85-C94B-8192-B0F80675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5DF5-C68E-DD4E-87EB-2AD944624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036E9-8999-574F-8CB5-D6CD7AEE4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2DB5B-2756-244F-8EB4-F6A8834A0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EA35D1-5912-0844-A7A8-E1E79B2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6452-C97E-E542-8393-DBA2916D313B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FD20B4-4A8E-5A41-B154-CD1738D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5D6C1E-32E5-C149-83C2-2C8A125A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F0F8-C24C-9341-B35F-EF63AF92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0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20E6-7A5B-E147-97A5-4DF83DD7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7D32CB-721F-E049-A242-67F64184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FADC-E64D-5B4B-84BE-3321A33B26FA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8070B1-B032-8040-A074-7A4054FA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D34602-8ED2-F547-8325-29DF4EFD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AA0E-BEC9-D643-A33A-DB5A5395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81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437D54-BA77-3F44-ADF0-0A53E09D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4715-92F1-FC4A-A2D7-96D98C6DEA18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169B42-0EF9-A143-9CCF-211DBEBC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3055B0-8F14-B04B-ACED-E98B4866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3ADC-E575-DE49-A04E-42F54C7C0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986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C8BA-B9A1-074F-9881-5B09A202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58A1-6FB1-0D41-ACAB-8B95995E9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1076-F2BF-7745-8737-AE9905874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CFF92-B868-4A48-AA6D-0232B3EE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EFCA-F53E-EB4A-A4F0-82D39C25C833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8BFBB1-B78F-264F-823D-C413BBA4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5A68F2-DB48-5F4C-97BE-0B6B4645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F065-DEDB-3344-99E6-0B342D1D4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5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ACE6-C154-A848-8FAD-6972674D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CD8F8-339F-5D48-B670-1FB62E9A5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F9A17-088D-1F48-94A8-444796277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89E997-8546-434E-8C31-AE4C76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84B8-B086-E846-832D-4E0009AEDDED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AAEA7E-900E-AA41-BB6D-402D397A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4C7DCD-928A-BE4E-86DD-B6F70696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0A45-77A3-AC42-8A43-76960F9B0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8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B3E9-377A-3F46-B311-BC91EA76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22781-0A45-7446-94C5-BD8A4147D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51F08-7F1B-F041-AF98-A9618D0B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8F67-3657-D54C-BFAF-5C3C1628458B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6CC95-E598-244A-B6FC-36A35B7F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CF7D-4516-A948-925C-CF87BF86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7220-6BDD-BD4F-9BE8-A79995DB3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9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A73D5-B8A6-B542-8D4F-CBC882DFB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CD305-327F-2948-AE51-F83E61E01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319A-00E1-3B4F-83E2-E1C3DFA5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8ADC-795F-3446-B2D5-BD70FD6E6369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40CE2-0EB9-3646-BCAB-2055FB13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65B4-7CAF-F045-9010-C4C26FF8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13A2-EE6E-204D-A6D6-7139B0539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3848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3848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72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96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6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DF11A-ADBC-8843-91FE-B32A2C946A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59438" y="817563"/>
            <a:ext cx="3651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baseline="0"/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A14FBBE1-7EFF-A14D-865C-D84A237006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5">
            <a:extLst>
              <a:ext uri="{FF2B5EF4-FFF2-40B4-BE49-F238E27FC236}">
                <a16:creationId xmlns:a16="http://schemas.microsoft.com/office/drawing/2014/main" id="{97B4F508-F582-9A45-A99C-CCADC53531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237288"/>
            <a:ext cx="365125" cy="325437"/>
          </a:xfrm>
          <a:prstGeom prst="rect">
            <a:avLst/>
          </a:prstGeom>
          <a:solidFill>
            <a:srgbClr val="A26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 anchor="ctr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2C385E19-A2A0-074B-8761-DD2F7155C7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0" y="6294438"/>
            <a:ext cx="15240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aseline="0" dirty="0"/>
              <a:t>BeMedWise</a:t>
            </a:r>
            <a:endParaRPr lang="en-US" altLang="en-US" baseline="0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ED040F9B-EBD1-7B4F-958F-622F40FEA7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1913"/>
            <a:ext cx="13446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0CD44E41-A3A8-324B-B9BE-2818E05305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1066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 anchor="ctr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47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4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D64FE9EB-9CC3-1C4E-85F1-459424C31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59438" y="817563"/>
            <a:ext cx="3651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baseline="0"/>
          </a:p>
        </p:txBody>
      </p:sp>
      <p:sp>
        <p:nvSpPr>
          <p:cNvPr id="1027" name="Rectangle 17">
            <a:extLst>
              <a:ext uri="{FF2B5EF4-FFF2-40B4-BE49-F238E27FC236}">
                <a16:creationId xmlns:a16="http://schemas.microsoft.com/office/drawing/2014/main" id="{2CE1C5BF-F428-3D4C-9E36-ABB07BE4A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192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4">
            <a:extLst>
              <a:ext uri="{FF2B5EF4-FFF2-40B4-BE49-F238E27FC236}">
                <a16:creationId xmlns:a16="http://schemas.microsoft.com/office/drawing/2014/main" id="{6E188412-B5A3-D04F-B4CC-D768557DBB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5">
            <a:extLst>
              <a:ext uri="{FF2B5EF4-FFF2-40B4-BE49-F238E27FC236}">
                <a16:creationId xmlns:a16="http://schemas.microsoft.com/office/drawing/2014/main" id="{4672CB29-CD7D-0242-838F-6959BB44B4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5943600"/>
            <a:ext cx="1524000" cy="914400"/>
          </a:xfrm>
          <a:prstGeom prst="rect">
            <a:avLst/>
          </a:prstGeom>
          <a:solidFill>
            <a:srgbClr val="A26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Text Box 27">
            <a:extLst>
              <a:ext uri="{FF2B5EF4-FFF2-40B4-BE49-F238E27FC236}">
                <a16:creationId xmlns:a16="http://schemas.microsoft.com/office/drawing/2014/main" id="{A30222D7-B42A-3643-A1DC-B33C78D0AD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0" y="6294438"/>
            <a:ext cx="15240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600" b="1" baseline="-250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200"/>
              <a:t>NCPIE 2007</a:t>
            </a:r>
            <a:endParaRPr lang="en-US" altLang="en-US" baseline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F8097-D76B-425A-9097-EE662615F02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7772400" cy="1096963"/>
          </a:xfrm>
          <a:prstGeom prst="rect">
            <a:avLst/>
          </a:prstGeom>
          <a:solidFill>
            <a:srgbClr val="CC99FF"/>
          </a:solidFill>
          <a:ln w="9525" algn="ctr">
            <a:noFill/>
            <a:round/>
            <a:headEnd/>
            <a:tailEnd/>
          </a:ln>
        </p:spPr>
        <p:txBody>
          <a:bodyPr rot="10800000" lIns="182880" rIns="182880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CC99FF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032" name="Picture 9">
            <a:extLst>
              <a:ext uri="{FF2B5EF4-FFF2-40B4-BE49-F238E27FC236}">
                <a16:creationId xmlns:a16="http://schemas.microsoft.com/office/drawing/2014/main" id="{ACE7AF90-2B11-FF4C-8AFB-EE45D3D30C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367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36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06AAC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06AAC"/>
        </a:buClr>
        <a:buFont typeface="Times" pitchFamily="2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06AAC"/>
        </a:buClr>
        <a:buFont typeface="Times" pitchFamily="2" charset="0"/>
        <a:buChar char="•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06AAC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06AA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06AA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06AA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06AA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C277489-B397-B343-87CF-B9AE4A3EC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31EE43F-6B9B-854A-BBCD-E354B2B7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AECA-C510-A545-A250-120FA37E5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AF6D77-8EB0-AA49-93AF-1986D7533313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E497-A421-A44A-8E6D-6E262DF2F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E0C01-B4DA-9544-8BDB-9300B46EB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A3E255-4E6D-3147-9C42-FC0ED133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da.gov/medsinmyhome" TargetMode="External"/><Relationship Id="rId3" Type="http://schemas.openxmlformats.org/officeDocument/2006/relationships/hyperlink" Target="http://www.bemedwise.org/" TargetMode="External"/><Relationship Id="rId7" Type="http://schemas.openxmlformats.org/officeDocument/2006/relationships/hyperlink" Target="http://www.fda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mp.org/" TargetMode="External"/><Relationship Id="rId5" Type="http://schemas.openxmlformats.org/officeDocument/2006/relationships/hyperlink" Target="https://www.aarp.org/health/drugs-supplements/" TargetMode="External"/><Relationship Id="rId4" Type="http://schemas.openxmlformats.org/officeDocument/2006/relationships/hyperlink" Target="https://www.aarp.org/" TargetMode="External"/><Relationship Id="rId9" Type="http://schemas.openxmlformats.org/officeDocument/2006/relationships/hyperlink" Target="https://www.fda.gov/consumers/consumer-updates/how-buy-medicines-safely-online-pharmac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0C3CCD11-B5B6-9941-A42F-CD455C6A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11">
            <a:extLst>
              <a:ext uri="{FF2B5EF4-FFF2-40B4-BE49-F238E27FC236}">
                <a16:creationId xmlns:a16="http://schemas.microsoft.com/office/drawing/2014/main" id="{7A536523-7F30-E648-9024-3FDD3044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835F853A-426B-FC42-BE92-2F1C2D886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13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>
            <a:extLst>
              <a:ext uri="{FF2B5EF4-FFF2-40B4-BE49-F238E27FC236}">
                <a16:creationId xmlns:a16="http://schemas.microsoft.com/office/drawing/2014/main" id="{62116F99-BAC1-C747-88DB-D658A97F1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28600" y="1600200"/>
            <a:ext cx="9220200" cy="44958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 b="1"/>
              <a:t>Over use</a:t>
            </a:r>
            <a:r>
              <a:rPr lang="en-US" altLang="en-US" sz="2400"/>
              <a:t> – Taking more than prescribed or recommended by the healthcare provider or label. Taking unnecessary medicines.</a:t>
            </a:r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 b="1"/>
              <a:t>Under use </a:t>
            </a:r>
            <a:r>
              <a:rPr lang="en-US" altLang="en-US" sz="2400"/>
              <a:t>–Taking less than prescribed or recommended, or by missing or skipping doses.</a:t>
            </a:r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 b="1"/>
              <a:t>Not following instructions</a:t>
            </a:r>
            <a:r>
              <a:rPr lang="en-US" altLang="en-US" sz="2400"/>
              <a:t> for use carefully.</a:t>
            </a:r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2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 b="1"/>
              <a:t>Drug interactions</a:t>
            </a:r>
            <a:endParaRPr lang="en-US" altLang="en-US" sz="2400"/>
          </a:p>
          <a:p>
            <a:pPr lvl="2" eaLnBrk="1" hangingPunct="1">
              <a:lnSpc>
                <a:spcPct val="90000"/>
              </a:lnSpc>
            </a:pPr>
            <a:endParaRPr lang="en-US" altLang="en-US" sz="2400"/>
          </a:p>
          <a:p>
            <a:pPr lvl="2"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34818" name="Rectangle 5">
            <a:extLst>
              <a:ext uri="{FF2B5EF4-FFF2-40B4-BE49-F238E27FC236}">
                <a16:creationId xmlns:a16="http://schemas.microsoft.com/office/drawing/2014/main" id="{15C83B66-9263-CB42-89FE-5893D22348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000" b="1" u="none"/>
              <a:t>Potential Medicine Use Problems</a:t>
            </a:r>
            <a:endParaRPr lang="en-US" altLang="en-US"/>
          </a:p>
        </p:txBody>
      </p:sp>
      <p:pic>
        <p:nvPicPr>
          <p:cNvPr id="34819" name="Picture 8">
            <a:extLst>
              <a:ext uri="{FF2B5EF4-FFF2-40B4-BE49-F238E27FC236}">
                <a16:creationId xmlns:a16="http://schemas.microsoft.com/office/drawing/2014/main" id="{59F565DF-D462-134F-BBCC-43A33002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11954" r="7895"/>
          <a:stretch>
            <a:fillRect/>
          </a:stretch>
        </p:blipFill>
        <p:spPr bwMode="auto">
          <a:xfrm>
            <a:off x="38100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9">
            <a:extLst>
              <a:ext uri="{FF2B5EF4-FFF2-40B4-BE49-F238E27FC236}">
                <a16:creationId xmlns:a16="http://schemas.microsoft.com/office/drawing/2014/main" id="{F8139B9F-0015-8F4A-B104-D1EE8105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r="6897"/>
          <a:stretch>
            <a:fillRect/>
          </a:stretch>
        </p:blipFill>
        <p:spPr bwMode="auto">
          <a:xfrm>
            <a:off x="6248400" y="49530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108584E9-79DC-EC4F-A261-5DEE3DD4A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>
            <a:extLst>
              <a:ext uri="{FF2B5EF4-FFF2-40B4-BE49-F238E27FC236}">
                <a16:creationId xmlns:a16="http://schemas.microsoft.com/office/drawing/2014/main" id="{607F7356-58CE-F546-B80B-C75AFA6AFF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Drug interactions occur when a drug interacts with another drug, food, or alcohol and changes the way the drug acts in the body.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May cause unexpected side effect.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The drugs involved can be prescription medicines, over-the-counter medicines or vitamins and herbal products.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/>
              <a:t>Examples: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Warfarin and antibiotics (e.g., levofloxacin (Levaquin)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Warfarin and green leafy vegetables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Alcohol and pain medicines (e.g., tramadol (Ultram)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Selective Serotonin Reuptake Inhibitor Antidepressants                         (e.g., sertraline (Zoloft) and St. Johns Wort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Grapefruit Juice and multiple medicines such as amlodipine (Norvasc) and simvastatin (Zocor)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36866" name="Rectangle 5">
            <a:extLst>
              <a:ext uri="{FF2B5EF4-FFF2-40B4-BE49-F238E27FC236}">
                <a16:creationId xmlns:a16="http://schemas.microsoft.com/office/drawing/2014/main" id="{EA9C05A6-6C18-344B-A4BA-A418DA0B31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Drug Interactions</a:t>
            </a:r>
            <a:endParaRPr lang="en-US" altLang="en-US"/>
          </a:p>
        </p:txBody>
      </p:sp>
      <p:pic>
        <p:nvPicPr>
          <p:cNvPr id="36867" name="Picture 7">
            <a:extLst>
              <a:ext uri="{FF2B5EF4-FFF2-40B4-BE49-F238E27FC236}">
                <a16:creationId xmlns:a16="http://schemas.microsoft.com/office/drawing/2014/main" id="{EBED2F00-60E9-734E-9A1A-0138FDB95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0" y="4572000"/>
            <a:ext cx="1673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D57EE252-E59F-6845-A50F-BDC16BB5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>
            <a:extLst>
              <a:ext uri="{FF2B5EF4-FFF2-40B4-BE49-F238E27FC236}">
                <a16:creationId xmlns:a16="http://schemas.microsoft.com/office/drawing/2014/main" id="{9A7F549B-6F43-AB42-BA71-49F66401B1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4495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500"/>
              <a:t>When a new Medicine is added to the regimen.</a:t>
            </a:r>
          </a:p>
          <a:p>
            <a:pPr lvl="1" eaLnBrk="1" hangingPunct="1">
              <a:lnSpc>
                <a:spcPct val="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altLang="en-US" sz="250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500"/>
              <a:t>When a Medicine is stopped.</a:t>
            </a:r>
          </a:p>
          <a:p>
            <a:pPr lvl="1" eaLnBrk="1" hangingPunct="1">
              <a:lnSpc>
                <a:spcPct val="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altLang="en-US" sz="250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500"/>
              <a:t>When a Dose of a medicine is changed.</a:t>
            </a:r>
          </a:p>
          <a:p>
            <a:pPr lvl="1" eaLnBrk="1" hangingPunct="1">
              <a:lnSpc>
                <a:spcPct val="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altLang="en-US" sz="250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500"/>
              <a:t>When alcohol is consumed while taking medicines.</a:t>
            </a:r>
          </a:p>
          <a:p>
            <a:pPr lvl="1" eaLnBrk="1" hangingPunct="1">
              <a:lnSpc>
                <a:spcPct val="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altLang="en-US" sz="250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500"/>
              <a:t>When OTC and herbal products are taken without the doctor or pharmacist knowing they are part of the medicine regimen.</a:t>
            </a:r>
          </a:p>
          <a:p>
            <a:pPr lvl="1" eaLnBrk="1" hangingPunct="1">
              <a:lnSpc>
                <a:spcPct val="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altLang="en-US" sz="250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500"/>
              <a:t>Can really happen any time.</a:t>
            </a:r>
          </a:p>
        </p:txBody>
      </p:sp>
      <p:sp>
        <p:nvSpPr>
          <p:cNvPr id="38914" name="Rectangle 5">
            <a:extLst>
              <a:ext uri="{FF2B5EF4-FFF2-40B4-BE49-F238E27FC236}">
                <a16:creationId xmlns:a16="http://schemas.microsoft.com/office/drawing/2014/main" id="{1AB2C5AD-EE59-4246-887D-A1110748B8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77724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2800" b="1" u="none"/>
              <a:t>When Can Medicine Use </a:t>
            </a:r>
            <a:br>
              <a:rPr lang="en-US" altLang="en-US" sz="2800" b="1" u="none"/>
            </a:br>
            <a:r>
              <a:rPr lang="en-US" altLang="en-US" sz="2800" b="1" u="none"/>
              <a:t>Problems Happen?</a:t>
            </a:r>
            <a:endParaRPr lang="en-US" altLang="en-US"/>
          </a:p>
        </p:txBody>
      </p:sp>
      <p:pic>
        <p:nvPicPr>
          <p:cNvPr id="38915" name="Picture 7">
            <a:extLst>
              <a:ext uri="{FF2B5EF4-FFF2-40B4-BE49-F238E27FC236}">
                <a16:creationId xmlns:a16="http://schemas.microsoft.com/office/drawing/2014/main" id="{3AC1E702-0E17-5F47-BC84-D6F064E0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6613"/>
            <a:ext cx="22113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E50C8EA9-8CCF-224F-BDAA-E9AA8F64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310E7BDE-1CB3-B740-84A1-5E983F5BB4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/>
              <a:t>Communication</a:t>
            </a:r>
          </a:p>
          <a:p>
            <a:pPr lvl="1" eaLnBrk="1" hangingPunct="1"/>
            <a:r>
              <a:rPr lang="en-US" altLang="en-US"/>
              <a:t>Asking questions to increase knowledge.</a:t>
            </a:r>
          </a:p>
          <a:p>
            <a:pPr lvl="1" eaLnBrk="1" hangingPunct="1"/>
            <a:r>
              <a:rPr lang="en-US" altLang="en-US"/>
              <a:t>Talking to your healthcare providers.</a:t>
            </a:r>
          </a:p>
          <a:p>
            <a:pPr lvl="1" eaLnBrk="1" hangingPunct="1"/>
            <a:r>
              <a:rPr lang="en-US" altLang="en-US"/>
              <a:t>Keeping an updated medicine list.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u="sng"/>
          </a:p>
          <a:p>
            <a:pPr eaLnBrk="1" hangingPunct="1"/>
            <a:r>
              <a:rPr lang="en-US" altLang="en-US" b="1"/>
              <a:t>Using one pharmacy for all prescription medicines.</a:t>
            </a:r>
          </a:p>
          <a:p>
            <a:pPr eaLnBrk="1" hangingPunct="1">
              <a:lnSpc>
                <a:spcPct val="50000"/>
              </a:lnSpc>
            </a:pPr>
            <a:endParaRPr lang="en-US" altLang="en-US" b="1"/>
          </a:p>
          <a:p>
            <a:pPr eaLnBrk="1" hangingPunct="1"/>
            <a:r>
              <a:rPr lang="en-US" altLang="en-US" b="1"/>
              <a:t>Medicine Review</a:t>
            </a:r>
          </a:p>
          <a:p>
            <a:pPr lvl="1" eaLnBrk="1" hangingPunct="1"/>
            <a:r>
              <a:rPr lang="en-US" altLang="en-US"/>
              <a:t>Check your prescription prior to taking.</a:t>
            </a:r>
          </a:p>
          <a:p>
            <a:pPr lvl="1" eaLnBrk="1" hangingPunct="1"/>
            <a:r>
              <a:rPr lang="en-US" altLang="en-US"/>
              <a:t>Have all medicines reviewed at least annually.</a:t>
            </a:r>
            <a:endParaRPr lang="en-US" altLang="en-US" sz="1800"/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16C6BD2-7D70-9948-A0E1-88E823016D93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xfrm>
            <a:off x="914400" y="152400"/>
            <a:ext cx="82296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u="none">
                <a:solidFill>
                  <a:schemeClr val="tx1"/>
                </a:solidFill>
              </a:rPr>
              <a:t>Ways to Avoid Medicine Use Problems</a:t>
            </a:r>
            <a:endParaRPr lang="en-US" altLang="en-US" sz="3200">
              <a:solidFill>
                <a:schemeClr val="tx1"/>
              </a:solidFill>
            </a:endParaRPr>
          </a:p>
        </p:txBody>
      </p:sp>
      <p:pic>
        <p:nvPicPr>
          <p:cNvPr id="40963" name="Picture 5">
            <a:extLst>
              <a:ext uri="{FF2B5EF4-FFF2-40B4-BE49-F238E27FC236}">
                <a16:creationId xmlns:a16="http://schemas.microsoft.com/office/drawing/2014/main" id="{3D58E851-7A4D-054F-9FE5-52700F49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4"/>
          <a:stretch>
            <a:fillRect/>
          </a:stretch>
        </p:blipFill>
        <p:spPr bwMode="auto">
          <a:xfrm>
            <a:off x="0" y="56388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>
            <a:extLst>
              <a:ext uri="{FF2B5EF4-FFF2-40B4-BE49-F238E27FC236}">
                <a16:creationId xmlns:a16="http://schemas.microsoft.com/office/drawing/2014/main" id="{40D97C52-96D6-4D48-B19A-C95A0662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8601"/>
          <a:stretch>
            <a:fillRect/>
          </a:stretch>
        </p:blipFill>
        <p:spPr bwMode="auto">
          <a:xfrm>
            <a:off x="2209800" y="5638800"/>
            <a:ext cx="1758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35E5658F-16BB-4943-B418-6F59106A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8">
            <a:extLst>
              <a:ext uri="{FF2B5EF4-FFF2-40B4-BE49-F238E27FC236}">
                <a16:creationId xmlns:a16="http://schemas.microsoft.com/office/drawing/2014/main" id="{C962C72E-9E02-D243-B1CF-C2F0CD4630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7848600" cy="4495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/>
              <a:t>What is this medicine used for?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/>
              <a:t>Is this a BRAND or GENERIC?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/>
              <a:t>Where do you store it?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/>
              <a:t>How to take it?</a:t>
            </a:r>
            <a:endParaRPr lang="en-US" altLang="en-US" sz="280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  How much?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  How often/what time of day?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  With or without food, with or without other medicines?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/>
              <a:t>What should you expect or do?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  How to tell if the medicine is working?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  Possible side effects and what to do about them?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  Tests or monitoring needed?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  If you miss a dose?</a:t>
            </a:r>
            <a:endParaRPr lang="en-US" altLang="en-US" sz="1400"/>
          </a:p>
          <a:p>
            <a:pPr lvl="2" eaLnBrk="1" hangingPunct="1">
              <a:lnSpc>
                <a:spcPct val="90000"/>
              </a:lnSpc>
            </a:pPr>
            <a:endParaRPr lang="en-US" altLang="en-US" sz="1400"/>
          </a:p>
          <a:p>
            <a:pPr lvl="2" eaLnBrk="1" hangingPunct="1">
              <a:lnSpc>
                <a:spcPct val="90000"/>
              </a:lnSpc>
            </a:pPr>
            <a:endParaRPr lang="en-US" altLang="en-US" sz="1400"/>
          </a:p>
        </p:txBody>
      </p:sp>
      <p:sp>
        <p:nvSpPr>
          <p:cNvPr id="43010" name="Rectangle 7">
            <a:extLst>
              <a:ext uri="{FF2B5EF4-FFF2-40B4-BE49-F238E27FC236}">
                <a16:creationId xmlns:a16="http://schemas.microsoft.com/office/drawing/2014/main" id="{12512F79-5F31-454A-808D-EA62890440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81000"/>
            <a:ext cx="77724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Know Your Medicines!</a:t>
            </a:r>
            <a:br>
              <a:rPr lang="en-US" altLang="en-US" sz="3200" b="1" u="none"/>
            </a:br>
            <a:endParaRPr lang="en-US" altLang="en-US"/>
          </a:p>
        </p:txBody>
      </p:sp>
      <p:pic>
        <p:nvPicPr>
          <p:cNvPr id="43011" name="Picture 9">
            <a:extLst>
              <a:ext uri="{FF2B5EF4-FFF2-40B4-BE49-F238E27FC236}">
                <a16:creationId xmlns:a16="http://schemas.microsoft.com/office/drawing/2014/main" id="{D5764AED-BDC4-ED4E-8E61-3CAC21D1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7487" r="5000"/>
          <a:stretch>
            <a:fillRect/>
          </a:stretch>
        </p:blipFill>
        <p:spPr bwMode="auto">
          <a:xfrm>
            <a:off x="5029200" y="5059363"/>
            <a:ext cx="28194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ABA723BD-10E2-F843-AC14-5E09A716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58647FFB-0CEA-7043-BFF4-6348CCDC6E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sz="2800"/>
              <a:t>When visiting any healthcare professional:</a:t>
            </a:r>
          </a:p>
          <a:p>
            <a:pPr eaLnBrk="1" hangingPunct="1">
              <a:lnSpc>
                <a:spcPct val="20000"/>
              </a:lnSpc>
            </a:pPr>
            <a:endParaRPr lang="en-US" altLang="en-US" sz="2800"/>
          </a:p>
          <a:p>
            <a:pPr lvl="1" eaLnBrk="1" hangingPunct="1"/>
            <a:r>
              <a:rPr lang="en-US" altLang="en-US" sz="2400"/>
              <a:t>Take your Medicine List, which contains information on:</a:t>
            </a:r>
          </a:p>
          <a:p>
            <a:pPr lvl="1" eaLnBrk="1" hangingPunct="1">
              <a:lnSpc>
                <a:spcPct val="60000"/>
              </a:lnSpc>
            </a:pPr>
            <a:endParaRPr lang="en-US" altLang="en-US" sz="1800"/>
          </a:p>
          <a:p>
            <a:pPr lvl="2" eaLnBrk="1" hangingPunct="1"/>
            <a:r>
              <a:rPr lang="en-US" altLang="en-US" sz="1800"/>
              <a:t>All prescription medicines, including eye drops, topicals, samples.</a:t>
            </a:r>
          </a:p>
          <a:p>
            <a:pPr lvl="2" eaLnBrk="1" hangingPunct="1"/>
            <a:r>
              <a:rPr lang="en-US" altLang="en-US" sz="1800"/>
              <a:t>Nonprescription medicines, herbals, vaccines</a:t>
            </a:r>
          </a:p>
          <a:p>
            <a:pPr lvl="2" eaLnBrk="1" hangingPunct="1"/>
            <a:r>
              <a:rPr lang="en-US" altLang="en-US" sz="1800"/>
              <a:t>What are the medicines used for.</a:t>
            </a:r>
          </a:p>
          <a:p>
            <a:pPr lvl="2" eaLnBrk="1" hangingPunct="1"/>
            <a:r>
              <a:rPr lang="en-US" altLang="en-US" sz="1800"/>
              <a:t>How to take the medicine.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45058" name="Rectangle 6">
            <a:extLst>
              <a:ext uri="{FF2B5EF4-FFF2-40B4-BE49-F238E27FC236}">
                <a16:creationId xmlns:a16="http://schemas.microsoft.com/office/drawing/2014/main" id="{D3067B6D-AC5E-8F42-9545-F9FE64318D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 Your Medicine List</a:t>
            </a:r>
            <a:endParaRPr lang="en-US" altLang="en-US"/>
          </a:p>
        </p:txBody>
      </p:sp>
      <p:pic>
        <p:nvPicPr>
          <p:cNvPr id="45059" name="Picture 8">
            <a:extLst>
              <a:ext uri="{FF2B5EF4-FFF2-40B4-BE49-F238E27FC236}">
                <a16:creationId xmlns:a16="http://schemas.microsoft.com/office/drawing/2014/main" id="{7CA673FB-3D65-3147-89A3-E12CB599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28956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>
            <a:extLst>
              <a:ext uri="{FF2B5EF4-FFF2-40B4-BE49-F238E27FC236}">
                <a16:creationId xmlns:a16="http://schemas.microsoft.com/office/drawing/2014/main" id="{A7CB5930-326C-A644-B220-412EF2BB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/>
          <a:stretch>
            <a:fillRect/>
          </a:stretch>
        </p:blipFill>
        <p:spPr bwMode="auto">
          <a:xfrm>
            <a:off x="2895600" y="4903788"/>
            <a:ext cx="20574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>
            <a:extLst>
              <a:ext uri="{FF2B5EF4-FFF2-40B4-BE49-F238E27FC236}">
                <a16:creationId xmlns:a16="http://schemas.microsoft.com/office/drawing/2014/main" id="{8F536615-DD43-6D41-AD28-912852A3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8">
            <a:extLst>
              <a:ext uri="{FF2B5EF4-FFF2-40B4-BE49-F238E27FC236}">
                <a16:creationId xmlns:a16="http://schemas.microsoft.com/office/drawing/2014/main" id="{725264C8-19C9-2844-A775-C224FCB4C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305800" cy="4495800"/>
          </a:xfrm>
        </p:spPr>
        <p:txBody>
          <a:bodyPr/>
          <a:lstStyle/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800"/>
              <a:t>Make copies of your list. </a:t>
            </a:r>
          </a:p>
          <a:p>
            <a:pPr lvl="2" eaLnBrk="1" hangingPunct="1"/>
            <a:endParaRPr lang="en-US" altLang="en-US"/>
          </a:p>
          <a:p>
            <a:pPr lvl="2" eaLnBrk="1" hangingPunct="1">
              <a:buFont typeface="Wingdings" pitchFamily="2" charset="2"/>
              <a:buChar char="ü"/>
            </a:pPr>
            <a:r>
              <a:rPr lang="en-US" altLang="en-US" sz="2400"/>
              <a:t>Give one to your doctor, one to your pharmacist, and one to a loved one. </a:t>
            </a:r>
          </a:p>
          <a:p>
            <a:pPr lvl="2" eaLnBrk="1" hangingPunct="1">
              <a:buFont typeface="Wingdings" pitchFamily="2" charset="2"/>
              <a:buChar char="ü"/>
            </a:pPr>
            <a:endParaRPr lang="en-US" altLang="en-US" sz="2400"/>
          </a:p>
          <a:p>
            <a:pPr lvl="2" eaLnBrk="1" hangingPunct="1">
              <a:buFont typeface="Wingdings" pitchFamily="2" charset="2"/>
              <a:buChar char="ü"/>
            </a:pPr>
            <a:r>
              <a:rPr lang="en-US" altLang="en-US" sz="2400"/>
              <a:t>Carry one with you and keep a copy at home. </a:t>
            </a:r>
          </a:p>
          <a:p>
            <a:pPr lvl="2" eaLnBrk="1" hangingPunct="1">
              <a:buFont typeface="Wingdings" pitchFamily="2" charset="2"/>
              <a:buChar char="ü"/>
            </a:pPr>
            <a:endParaRPr lang="en-US" altLang="en-US" sz="2400"/>
          </a:p>
          <a:p>
            <a:pPr lvl="2" algn="ctr" eaLnBrk="1" hangingPunct="1">
              <a:buFont typeface="Wingdings" pitchFamily="2" charset="2"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Make sure to keep it updated!</a:t>
            </a: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B556C22D-DC9F-774F-BE1D-515A07CC89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 Your Medicine List </a:t>
            </a:r>
            <a:endParaRPr lang="en-US" altLang="en-US"/>
          </a:p>
        </p:txBody>
      </p:sp>
      <p:pic>
        <p:nvPicPr>
          <p:cNvPr id="47107" name="Picture 12">
            <a:extLst>
              <a:ext uri="{FF2B5EF4-FFF2-40B4-BE49-F238E27FC236}">
                <a16:creationId xmlns:a16="http://schemas.microsoft.com/office/drawing/2014/main" id="{11606C16-4654-7D49-BD92-47DD7901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42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3">
            <a:extLst>
              <a:ext uri="{FF2B5EF4-FFF2-40B4-BE49-F238E27FC236}">
                <a16:creationId xmlns:a16="http://schemas.microsoft.com/office/drawing/2014/main" id="{FBFF7C4E-79B4-754E-837E-C628641E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1758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>
            <a:extLst>
              <a:ext uri="{FF2B5EF4-FFF2-40B4-BE49-F238E27FC236}">
                <a16:creationId xmlns:a16="http://schemas.microsoft.com/office/drawing/2014/main" id="{54F52034-E654-C343-BFA6-8AAC399D1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>
            <a:extLst>
              <a:ext uri="{FF2B5EF4-FFF2-40B4-BE49-F238E27FC236}">
                <a16:creationId xmlns:a16="http://schemas.microsoft.com/office/drawing/2014/main" id="{879F2CE8-33F3-5B40-B2BE-5FB2F0EC49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Prior to your visit, make a list of questions. </a:t>
            </a:r>
          </a:p>
          <a:p>
            <a:pPr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altLang="en-US" sz="2800"/>
          </a:p>
          <a:p>
            <a:pPr eaLnBrk="1" hangingPunct="1"/>
            <a:r>
              <a:rPr lang="en-US" altLang="en-US" sz="2800"/>
              <a:t>Ask about:</a:t>
            </a:r>
          </a:p>
          <a:p>
            <a:pPr lvl="1" eaLnBrk="1" hangingPunct="1"/>
            <a:r>
              <a:rPr lang="en-US" altLang="en-US" sz="2200"/>
              <a:t>Questions you may have about a disease, symptom(s), or medicines.</a:t>
            </a:r>
          </a:p>
          <a:p>
            <a:pPr lvl="1" eaLnBrk="1" hangingPunct="1"/>
            <a:r>
              <a:rPr lang="en-US" altLang="en-US" sz="2200"/>
              <a:t>The need to continue current medicines.</a:t>
            </a:r>
          </a:p>
          <a:p>
            <a:pPr lvl="1" eaLnBrk="1" hangingPunct="1"/>
            <a:r>
              <a:rPr lang="en-US" altLang="en-US" sz="2200"/>
              <a:t>Non-drug treatments </a:t>
            </a:r>
          </a:p>
          <a:p>
            <a:pPr lvl="1" eaLnBrk="1" hangingPunct="1"/>
            <a:r>
              <a:rPr lang="en-US" altLang="en-US" sz="2200"/>
              <a:t>Over-the-counter preparations</a:t>
            </a:r>
          </a:p>
          <a:p>
            <a:pPr lvl="1" eaLnBrk="1" hangingPunct="1"/>
            <a:r>
              <a:rPr lang="en-US" altLang="en-US" sz="2200"/>
              <a:t>Need for follow-up appointments, lab work.</a:t>
            </a:r>
            <a:endParaRPr lang="en-US" altLang="en-US" sz="1800"/>
          </a:p>
          <a:p>
            <a:pPr lvl="1" eaLnBrk="1" hangingPunct="1">
              <a:lnSpc>
                <a:spcPct val="20000"/>
              </a:lnSpc>
            </a:pPr>
            <a:endParaRPr lang="en-US" altLang="en-US" sz="1800"/>
          </a:p>
          <a:p>
            <a:pPr lvl="1" algn="ctr" eaLnBrk="1" hangingPunct="1">
              <a:buFont typeface="Wingdings" pitchFamily="2" charset="2"/>
              <a:buNone/>
            </a:pPr>
            <a:r>
              <a:rPr lang="en-US" altLang="en-US" sz="1800" b="1" i="1">
                <a:solidFill>
                  <a:srgbClr val="FF3300"/>
                </a:solidFill>
              </a:rPr>
              <a:t>You are an important part of your healthcare team! </a:t>
            </a:r>
          </a:p>
        </p:txBody>
      </p:sp>
      <p:sp>
        <p:nvSpPr>
          <p:cNvPr id="49154" name="Rectangle 5">
            <a:extLst>
              <a:ext uri="{FF2B5EF4-FFF2-40B4-BE49-F238E27FC236}">
                <a16:creationId xmlns:a16="http://schemas.microsoft.com/office/drawing/2014/main" id="{07CAA998-7C72-7043-AEF9-A298EED8E6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33400"/>
            <a:ext cx="7772400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2800" b="1" u="none"/>
              <a:t>Talking with Your Healthcare Provider</a:t>
            </a:r>
            <a:endParaRPr lang="en-US" altLang="en-US"/>
          </a:p>
        </p:txBody>
      </p:sp>
      <p:pic>
        <p:nvPicPr>
          <p:cNvPr id="49155" name="Picture 10">
            <a:extLst>
              <a:ext uri="{FF2B5EF4-FFF2-40B4-BE49-F238E27FC236}">
                <a16:creationId xmlns:a16="http://schemas.microsoft.com/office/drawing/2014/main" id="{29B41D8A-8306-1F4F-A349-2D71CA28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6749"/>
          <a:stretch>
            <a:fillRect/>
          </a:stretch>
        </p:blipFill>
        <p:spPr bwMode="auto">
          <a:xfrm>
            <a:off x="3429000" y="54102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3">
            <a:extLst>
              <a:ext uri="{FF2B5EF4-FFF2-40B4-BE49-F238E27FC236}">
                <a16:creationId xmlns:a16="http://schemas.microsoft.com/office/drawing/2014/main" id="{644BF8F9-ACB1-3645-B329-C3A7AB6FD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848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0D7ABDCA-C789-054C-88B8-3EF050E9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8" descr="example of new drug label">
            <a:extLst>
              <a:ext uri="{FF2B5EF4-FFF2-40B4-BE49-F238E27FC236}">
                <a16:creationId xmlns:a16="http://schemas.microsoft.com/office/drawing/2014/main" id="{F90EB26B-68BA-974A-9010-F2CEE396C3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7800"/>
            <a:ext cx="3611563" cy="4191000"/>
          </a:xfrm>
        </p:spPr>
      </p:pic>
      <p:sp>
        <p:nvSpPr>
          <p:cNvPr id="51202" name="Rectangle 12">
            <a:extLst>
              <a:ext uri="{FF2B5EF4-FFF2-40B4-BE49-F238E27FC236}">
                <a16:creationId xmlns:a16="http://schemas.microsoft.com/office/drawing/2014/main" id="{E8DD2524-4108-2D42-932A-0AF4E31D4E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44475"/>
            <a:ext cx="7772400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2400" b="1" u="none"/>
              <a:t>Ways to Avoid Medicine Use Problems: </a:t>
            </a:r>
            <a:br>
              <a:rPr lang="en-US" altLang="en-US" sz="2400" b="1" u="none"/>
            </a:br>
            <a:r>
              <a:rPr lang="en-US" altLang="en-US" sz="2400" b="1" u="none"/>
              <a:t>The OTC Drug Fact Label</a:t>
            </a:r>
            <a:endParaRPr lang="en-US" altLang="en-US"/>
          </a:p>
        </p:txBody>
      </p:sp>
      <p:sp>
        <p:nvSpPr>
          <p:cNvPr id="51203" name="Rectangle 13">
            <a:extLst>
              <a:ext uri="{FF2B5EF4-FFF2-40B4-BE49-F238E27FC236}">
                <a16:creationId xmlns:a16="http://schemas.microsoft.com/office/drawing/2014/main" id="{2E985E8D-E726-A848-A655-946D72D5B6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403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All over-the-counter medicines in the United States have a Drug Facts Label that looks like this: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Learning to read the Drug Facts Label will give you the knowledge to make better decisions, and use OTC medicines safely.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CDC10A23-5A87-1E41-B060-AFD7284F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3">
            <a:extLst>
              <a:ext uri="{FF2B5EF4-FFF2-40B4-BE49-F238E27FC236}">
                <a16:creationId xmlns:a16="http://schemas.microsoft.com/office/drawing/2014/main" id="{3343CFED-2834-3B44-9A4F-E1897EC9F116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2954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200" b="1"/>
              <a:t>Active Ingredient(s</a:t>
            </a:r>
            <a:r>
              <a:rPr lang="en-US" altLang="en-US" sz="2200"/>
              <a:t>):  Chemical compound in the medicine that works with your body to bring relief.</a:t>
            </a:r>
          </a:p>
          <a:p>
            <a:pPr eaLnBrk="1" hangingPunct="1"/>
            <a:r>
              <a:rPr lang="en-US" altLang="en-US" sz="2200" b="1"/>
              <a:t>Uses:</a:t>
            </a:r>
            <a:r>
              <a:rPr lang="en-US" altLang="en-US" sz="2200"/>
              <a:t>  This sections tells you the ONLY symptoms the medicine is approved to treat.</a:t>
            </a:r>
          </a:p>
          <a:p>
            <a:pPr eaLnBrk="1" hangingPunct="1"/>
            <a:r>
              <a:rPr lang="en-US" altLang="en-US" sz="2200" b="1"/>
              <a:t>Warnings:</a:t>
            </a:r>
            <a:r>
              <a:rPr lang="en-US" altLang="en-US" sz="2200"/>
              <a:t>  This section tells you what to avoid and who should not use this.</a:t>
            </a:r>
          </a:p>
          <a:p>
            <a:pPr eaLnBrk="1" hangingPunct="1"/>
            <a:r>
              <a:rPr lang="en-US" altLang="en-US" sz="2200" b="1"/>
              <a:t>Directions:</a:t>
            </a:r>
            <a:r>
              <a:rPr lang="en-US" altLang="en-US" sz="2200"/>
              <a:t>  Recommended daily dosage and frequency. Follow this strictly.</a:t>
            </a:r>
          </a:p>
          <a:p>
            <a:pPr eaLnBrk="1" hangingPunct="1"/>
            <a:r>
              <a:rPr lang="en-US" altLang="en-US" sz="2200" b="1"/>
              <a:t>Other Information</a:t>
            </a:r>
            <a:r>
              <a:rPr lang="en-US" altLang="en-US" sz="2200"/>
              <a:t>: Tells you additional information such        as proper storage.</a:t>
            </a:r>
          </a:p>
          <a:p>
            <a:pPr eaLnBrk="1" hangingPunct="1"/>
            <a:r>
              <a:rPr lang="en-US" altLang="en-US" sz="2200" b="1"/>
              <a:t>Inactive Ingredients:</a:t>
            </a:r>
            <a:r>
              <a:rPr lang="en-US" altLang="en-US" sz="2200"/>
              <a:t>  A chemical compound that has no effect on your body.</a:t>
            </a:r>
            <a:endParaRPr lang="en-US" altLang="en-US" sz="20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AA17F7E-5E56-7649-9577-A96315A15588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xfrm>
            <a:off x="914400" y="304800"/>
            <a:ext cx="82296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3200" b="1" u="none"/>
              <a:t>Reading the OTC Drug Fact Label</a:t>
            </a: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4A80591-01E2-1145-9BBE-81288C0BB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>
            <a:extLst>
              <a:ext uri="{FF2B5EF4-FFF2-40B4-BE49-F238E27FC236}">
                <a16:creationId xmlns:a16="http://schemas.microsoft.com/office/drawing/2014/main" id="{743324F4-21D4-4C4C-B33A-03BB5CFDF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After viewing this program, older adults and their caregivers will be able to discuss:</a:t>
            </a: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endParaRPr lang="en-US" altLang="en-US" sz="1600"/>
          </a:p>
          <a:p>
            <a:pPr lvl="1" eaLnBrk="1" hangingPunct="1">
              <a:lnSpc>
                <a:spcPct val="70000"/>
              </a:lnSpc>
            </a:pPr>
            <a:r>
              <a:rPr lang="en-US" altLang="en-US"/>
              <a:t>The general risks and benefits of medication therapy.</a:t>
            </a:r>
          </a:p>
          <a:p>
            <a:pPr lvl="1" eaLnBrk="1" hangingPunct="1">
              <a:lnSpc>
                <a:spcPct val="70000"/>
              </a:lnSpc>
            </a:pPr>
            <a:endParaRPr lang="en-US" altLang="en-US"/>
          </a:p>
          <a:p>
            <a:pPr lvl="1" eaLnBrk="1" hangingPunct="1">
              <a:lnSpc>
                <a:spcPct val="70000"/>
              </a:lnSpc>
            </a:pPr>
            <a:r>
              <a:rPr lang="en-US" altLang="en-US"/>
              <a:t>Differences between prescription medicines and </a:t>
            </a: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/>
              <a:t>    over-the-counter (nonprescription) medicines.</a:t>
            </a: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70000"/>
              </a:lnSpc>
            </a:pPr>
            <a:r>
              <a:rPr lang="en-US" altLang="en-US"/>
              <a:t>Common medicine use problems.</a:t>
            </a:r>
          </a:p>
          <a:p>
            <a:pPr lvl="1" eaLnBrk="1" hangingPunct="1">
              <a:lnSpc>
                <a:spcPct val="70000"/>
              </a:lnSpc>
            </a:pPr>
            <a:endParaRPr lang="en-US" altLang="en-US"/>
          </a:p>
          <a:p>
            <a:pPr lvl="1" eaLnBrk="1" hangingPunct="1">
              <a:lnSpc>
                <a:spcPct val="70000"/>
              </a:lnSpc>
            </a:pPr>
            <a:r>
              <a:rPr lang="en-US" altLang="en-US"/>
              <a:t>Ways to improve medicine use safety: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/>
              <a:t>Quality communication with healthcare professionals.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/>
              <a:t>Keeping a Medicine List.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/>
              <a:t>Understanding the OTC Drug </a:t>
            </a:r>
          </a:p>
          <a:p>
            <a:pPr marL="1085850" lvl="2" eaLnBrk="1" hangingPunct="1">
              <a:lnSpc>
                <a:spcPct val="90000"/>
              </a:lnSpc>
              <a:buFont typeface="Times" pitchFamily="2" charset="0"/>
              <a:buNone/>
            </a:pPr>
            <a:r>
              <a:rPr lang="en-US" altLang="en-US"/>
              <a:t>	Facts Label.</a:t>
            </a:r>
          </a:p>
          <a:p>
            <a:pPr marL="1085850" lvl="2" eaLnBrk="1" hangingPunct="1">
              <a:lnSpc>
                <a:spcPct val="90000"/>
              </a:lnSpc>
            </a:pPr>
            <a:endParaRPr lang="en-US" altLang="en-US" sz="1200"/>
          </a:p>
          <a:p>
            <a:pPr lvl="1" eaLnBrk="1" hangingPunct="1">
              <a:lnSpc>
                <a:spcPct val="90000"/>
              </a:lnSpc>
            </a:pPr>
            <a:endParaRPr lang="en-US" altLang="en-US" sz="1600"/>
          </a:p>
        </p:txBody>
      </p:sp>
      <p:sp>
        <p:nvSpPr>
          <p:cNvPr id="18434" name="Rectangle 20">
            <a:extLst>
              <a:ext uri="{FF2B5EF4-FFF2-40B4-BE49-F238E27FC236}">
                <a16:creationId xmlns:a16="http://schemas.microsoft.com/office/drawing/2014/main" id="{A9B0BEE0-CEB4-0043-80C6-FD4BC4FA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61963"/>
            <a:ext cx="5249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600" baseline="0">
              <a:latin typeface="Arial Narrow" panose="020B0604020202020204" pitchFamily="34" charset="0"/>
            </a:endParaRPr>
          </a:p>
        </p:txBody>
      </p:sp>
      <p:sp>
        <p:nvSpPr>
          <p:cNvPr id="18435" name="Text Box 23">
            <a:extLst>
              <a:ext uri="{FF2B5EF4-FFF2-40B4-BE49-F238E27FC236}">
                <a16:creationId xmlns:a16="http://schemas.microsoft.com/office/drawing/2014/main" id="{F73C7B06-BE63-C343-9CDD-F97A273A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6705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3200" baseline="0"/>
              <a:t>Why Are We Here Today?</a:t>
            </a:r>
          </a:p>
        </p:txBody>
      </p:sp>
      <p:pic>
        <p:nvPicPr>
          <p:cNvPr id="18436" name="Picture 26">
            <a:extLst>
              <a:ext uri="{FF2B5EF4-FFF2-40B4-BE49-F238E27FC236}">
                <a16:creationId xmlns:a16="http://schemas.microsoft.com/office/drawing/2014/main" id="{A77AAD56-F2BF-4147-AB29-CF070252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/>
          <a:stretch>
            <a:fillRect/>
          </a:stretch>
        </p:blipFill>
        <p:spPr bwMode="auto">
          <a:xfrm>
            <a:off x="5410200" y="5029200"/>
            <a:ext cx="122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7">
            <a:extLst>
              <a:ext uri="{FF2B5EF4-FFF2-40B4-BE49-F238E27FC236}">
                <a16:creationId xmlns:a16="http://schemas.microsoft.com/office/drawing/2014/main" id="{DCE16B7E-99CC-C144-981B-D52B2453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6629400" y="5029200"/>
            <a:ext cx="1255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8">
            <a:extLst>
              <a:ext uri="{FF2B5EF4-FFF2-40B4-BE49-F238E27FC236}">
                <a16:creationId xmlns:a16="http://schemas.microsoft.com/office/drawing/2014/main" id="{F534FB3D-5430-8741-9C33-96680BAA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1168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8">
            <a:extLst>
              <a:ext uri="{FF2B5EF4-FFF2-40B4-BE49-F238E27FC236}">
                <a16:creationId xmlns:a16="http://schemas.microsoft.com/office/drawing/2014/main" id="{7E2D6563-F212-B047-968C-1CA9A76F6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6">
            <a:extLst>
              <a:ext uri="{FF2B5EF4-FFF2-40B4-BE49-F238E27FC236}">
                <a16:creationId xmlns:a16="http://schemas.microsoft.com/office/drawing/2014/main" id="{68625BC7-440B-7342-84D2-4365A457D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The information sheet you get with your prescription medicine contains useful information to help you get the best results and avoid problems.  </a:t>
            </a:r>
            <a:r>
              <a:rPr lang="en-US" altLang="en-US" b="1"/>
              <a:t>Read it carefully.</a:t>
            </a:r>
            <a:endParaRPr lang="en-US" altLang="en-US"/>
          </a:p>
          <a:p>
            <a:pPr eaLnBrk="1" hangingPunct="1">
              <a:lnSpc>
                <a:spcPct val="70000"/>
              </a:lnSpc>
            </a:pPr>
            <a:endParaRPr lang="en-US" altLang="en-US"/>
          </a:p>
          <a:p>
            <a:pPr eaLnBrk="1" hangingPunct="1"/>
            <a:r>
              <a:rPr lang="en-US" altLang="en-US"/>
              <a:t>The information sheet tells you:</a:t>
            </a:r>
          </a:p>
          <a:p>
            <a:pPr lvl="1" eaLnBrk="1" hangingPunct="1"/>
            <a:r>
              <a:rPr lang="en-US" altLang="en-US" sz="2200"/>
              <a:t>What the medicine is used for.</a:t>
            </a:r>
          </a:p>
          <a:p>
            <a:pPr lvl="1" eaLnBrk="1" hangingPunct="1"/>
            <a:r>
              <a:rPr lang="en-US" altLang="en-US" sz="2200"/>
              <a:t>How to take your medicine correctly.</a:t>
            </a:r>
          </a:p>
          <a:p>
            <a:pPr lvl="1" eaLnBrk="1" hangingPunct="1"/>
            <a:r>
              <a:rPr lang="en-US" altLang="en-US" sz="2200"/>
              <a:t>What side effects to watch for and what to do if they occur.</a:t>
            </a:r>
          </a:p>
          <a:p>
            <a:pPr lvl="1" eaLnBrk="1" hangingPunct="1"/>
            <a:r>
              <a:rPr lang="en-US" altLang="en-US" sz="2200"/>
              <a:t>Warnings and Precautions</a:t>
            </a:r>
          </a:p>
          <a:p>
            <a:pPr lvl="1" eaLnBrk="1" hangingPunct="1"/>
            <a:r>
              <a:rPr lang="en-US" altLang="en-US" sz="2200"/>
              <a:t>Storage</a:t>
            </a:r>
            <a:endParaRPr lang="en-US" altLang="en-US"/>
          </a:p>
        </p:txBody>
      </p:sp>
      <p:sp>
        <p:nvSpPr>
          <p:cNvPr id="55298" name="Rectangle 5">
            <a:extLst>
              <a:ext uri="{FF2B5EF4-FFF2-40B4-BE49-F238E27FC236}">
                <a16:creationId xmlns:a16="http://schemas.microsoft.com/office/drawing/2014/main" id="{4F80916C-223C-554B-B057-20F6D9B366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0650"/>
            <a:ext cx="77724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2800" b="1" u="none"/>
              <a:t>Ways to Avoid Medicine Use Problems: Written Information</a:t>
            </a:r>
            <a:endParaRPr lang="en-US" altLang="en-US"/>
          </a:p>
        </p:txBody>
      </p:sp>
      <p:pic>
        <p:nvPicPr>
          <p:cNvPr id="55299" name="Picture 11">
            <a:extLst>
              <a:ext uri="{FF2B5EF4-FFF2-40B4-BE49-F238E27FC236}">
                <a16:creationId xmlns:a16="http://schemas.microsoft.com/office/drawing/2014/main" id="{F4A63D5E-CE19-3947-BD99-C32E3C271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5625"/>
          <a:stretch>
            <a:fillRect/>
          </a:stretch>
        </p:blipFill>
        <p:spPr bwMode="auto">
          <a:xfrm>
            <a:off x="6400800" y="4800600"/>
            <a:ext cx="147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3">
            <a:extLst>
              <a:ext uri="{FF2B5EF4-FFF2-40B4-BE49-F238E27FC236}">
                <a16:creationId xmlns:a16="http://schemas.microsoft.com/office/drawing/2014/main" id="{DB823635-B92A-464F-8C3C-E0E933C2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99013"/>
            <a:ext cx="137001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>
            <a:extLst>
              <a:ext uri="{FF2B5EF4-FFF2-40B4-BE49-F238E27FC236}">
                <a16:creationId xmlns:a16="http://schemas.microsoft.com/office/drawing/2014/main" id="{C18281A3-7E43-754B-8F95-CAE2B3E88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>
            <a:extLst>
              <a:ext uri="{FF2B5EF4-FFF2-40B4-BE49-F238E27FC236}">
                <a16:creationId xmlns:a16="http://schemas.microsoft.com/office/drawing/2014/main" id="{8784F569-A473-8547-BC52-475CD29D05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b="1"/>
              <a:t>R</a:t>
            </a:r>
            <a:r>
              <a:rPr lang="en-US" altLang="en-US" sz="2000" b="1"/>
              <a:t>isk</a:t>
            </a:r>
            <a:r>
              <a:rPr lang="en-US" altLang="en-US" sz="2000"/>
              <a:t> - All medicines (prescription &amp; nonprescription) have </a:t>
            </a:r>
            <a:r>
              <a:rPr lang="en-US" altLang="en-US" sz="2000" b="1" i="1"/>
              <a:t>risks</a:t>
            </a:r>
            <a:r>
              <a:rPr lang="en-US" altLang="en-US" sz="2000"/>
              <a:t> as well as benefits; and you need to weigh these risks and benefits carefully for every medicine you take.</a:t>
            </a:r>
            <a:br>
              <a:rPr lang="en-US" altLang="en-US" sz="2000"/>
            </a:br>
            <a:endParaRPr lang="en-US" altLang="en-US" sz="200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600" b="1"/>
              <a:t>R</a:t>
            </a:r>
            <a:r>
              <a:rPr lang="en-US" altLang="en-US" sz="2000" b="1"/>
              <a:t>espect</a:t>
            </a:r>
            <a:r>
              <a:rPr lang="en-US" altLang="en-US" sz="2000"/>
              <a:t> – </a:t>
            </a:r>
            <a:r>
              <a:rPr lang="en-US" altLang="en-US" sz="2000" b="1" i="1"/>
              <a:t>Respect </a:t>
            </a:r>
            <a:r>
              <a:rPr lang="en-US" altLang="en-US" sz="2000"/>
              <a:t>the power of your medicine and the value of medicines properly used.</a:t>
            </a:r>
            <a:br>
              <a:rPr lang="en-US" altLang="en-US" sz="2000"/>
            </a:br>
            <a:endParaRPr lang="en-US" altLang="en-US" sz="200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600" b="1"/>
              <a:t>R</a:t>
            </a:r>
            <a:r>
              <a:rPr lang="en-US" altLang="en-US" sz="2000" b="1"/>
              <a:t>esponsibility</a:t>
            </a:r>
            <a:r>
              <a:rPr lang="en-US" altLang="en-US" sz="2000"/>
              <a:t> - Take </a:t>
            </a:r>
            <a:r>
              <a:rPr lang="en-US" altLang="en-US" sz="2000" b="1" i="1"/>
              <a:t>responsibility </a:t>
            </a:r>
            <a:r>
              <a:rPr lang="en-US" altLang="en-US" sz="2000"/>
              <a:t>for learning about how to take your medicine safely. 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altLang="en-US" sz="2400"/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37E064E-6DC6-174F-ADF8-D168D257D908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xfrm>
            <a:off x="914400" y="0"/>
            <a:ext cx="8229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3200" b="1" u="none"/>
              <a:t>Review: Remember the 3 R’s for</a:t>
            </a:r>
            <a:br>
              <a:rPr lang="en-US" altLang="en-US" sz="3200" b="1" u="none"/>
            </a:br>
            <a:r>
              <a:rPr lang="en-US" altLang="en-US" sz="3200" b="1" u="none"/>
              <a:t>Safe Medicine Use</a:t>
            </a:r>
            <a:br>
              <a:rPr lang="en-US" altLang="en-US" sz="3200" b="1" u="none"/>
            </a:br>
            <a:br>
              <a:rPr lang="en-US" altLang="en-US" sz="3200" b="1" u="none"/>
            </a:br>
            <a:br>
              <a:rPr lang="en-US" altLang="en-US" sz="3200" b="1" u="none"/>
            </a:br>
            <a:endParaRPr lang="en-US" altLang="en-US" sz="2800"/>
          </a:p>
        </p:txBody>
      </p:sp>
      <p:pic>
        <p:nvPicPr>
          <p:cNvPr id="57347" name="Picture 7">
            <a:extLst>
              <a:ext uri="{FF2B5EF4-FFF2-40B4-BE49-F238E27FC236}">
                <a16:creationId xmlns:a16="http://schemas.microsoft.com/office/drawing/2014/main" id="{E2FFDDAC-94DD-B942-A4EF-D979210F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/>
          <a:stretch>
            <a:fillRect/>
          </a:stretch>
        </p:blipFill>
        <p:spPr bwMode="auto">
          <a:xfrm>
            <a:off x="0" y="5021263"/>
            <a:ext cx="259238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9">
            <a:extLst>
              <a:ext uri="{FF2B5EF4-FFF2-40B4-BE49-F238E27FC236}">
                <a16:creationId xmlns:a16="http://schemas.microsoft.com/office/drawing/2014/main" id="{EE1F0B2B-8F94-664F-9797-D584651A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29200"/>
            <a:ext cx="1828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75874B33-EC38-5A40-9C59-AAF3E0C2A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>
            <a:extLst>
              <a:ext uri="{FF2B5EF4-FFF2-40B4-BE49-F238E27FC236}">
                <a16:creationId xmlns:a16="http://schemas.microsoft.com/office/drawing/2014/main" id="{5BDDFCB1-95F8-F04E-BDB3-BB74D8587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0" baseline="0">
              <a:solidFill>
                <a:srgbClr val="FF3300"/>
              </a:solidFill>
            </a:endParaRPr>
          </a:p>
        </p:txBody>
      </p:sp>
      <p:sp>
        <p:nvSpPr>
          <p:cNvPr id="59394" name="Rectangle 6">
            <a:extLst>
              <a:ext uri="{FF2B5EF4-FFF2-40B4-BE49-F238E27FC236}">
                <a16:creationId xmlns:a16="http://schemas.microsoft.com/office/drawing/2014/main" id="{5E5EBEE2-042B-964A-8048-518AAEF8FE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/>
              <a:t>Safe Medicine Use Information:</a:t>
            </a:r>
            <a:endParaRPr lang="en-US" altLang="en-US"/>
          </a:p>
          <a:p>
            <a:pPr lvl="1" eaLnBrk="1" hangingPunct="1"/>
            <a:r>
              <a:rPr lang="en-US" altLang="en-US">
                <a:hlinkClick r:id="rId3"/>
              </a:rPr>
              <a:t>www.bemedwise.org</a:t>
            </a:r>
            <a:endParaRPr lang="en-US" altLang="en-US"/>
          </a:p>
          <a:p>
            <a:pPr lvl="1" eaLnBrk="1" hangingPunct="1"/>
            <a:r>
              <a:rPr lang="en-US" altLang="en-US"/>
              <a:t>AARP – </a:t>
            </a:r>
            <a:r>
              <a:rPr lang="en-US" altLang="en-US">
                <a:hlinkClick r:id="rId4"/>
              </a:rPr>
              <a:t>https://www.aarp.org/</a:t>
            </a:r>
            <a:endParaRPr lang="en-US" altLang="en-US"/>
          </a:p>
          <a:p>
            <a:pPr lvl="1" eaLnBrk="1" hangingPunct="1"/>
            <a:r>
              <a:rPr lang="en-US" altLang="en-US"/>
              <a:t>Drugs &amp; Supplements – </a:t>
            </a:r>
            <a:r>
              <a:rPr lang="en-US" altLang="en-US">
                <a:hlinkClick r:id="rId5"/>
              </a:rPr>
              <a:t>https://www.aarp.org/health/drugs-supplements/</a:t>
            </a:r>
            <a:endParaRPr lang="en-US" altLang="en-US"/>
          </a:p>
          <a:p>
            <a:pPr lvl="1" eaLnBrk="1" hangingPunct="1"/>
            <a:r>
              <a:rPr lang="en-US" altLang="en-US"/>
              <a:t>Institute for Safe Medication Practices – </a:t>
            </a:r>
            <a:r>
              <a:rPr lang="en-US" altLang="en-US">
                <a:hlinkClick r:id="rId6"/>
              </a:rPr>
              <a:t>www.ismp.org </a:t>
            </a:r>
            <a:endParaRPr lang="en-US" altLang="en-US"/>
          </a:p>
          <a:p>
            <a:pPr lvl="1" eaLnBrk="1" hangingPunct="1"/>
            <a:r>
              <a:rPr lang="en-US" altLang="en-US"/>
              <a:t>U.S. Food and Drug Administration – </a:t>
            </a:r>
            <a:r>
              <a:rPr lang="en-US" altLang="en-US">
                <a:hlinkClick r:id="rId7"/>
              </a:rPr>
              <a:t>www.fda.gov</a:t>
            </a:r>
            <a:endParaRPr lang="en-US" altLang="en-US"/>
          </a:p>
          <a:p>
            <a:pPr lvl="1" eaLnBrk="1" hangingPunct="1"/>
            <a:r>
              <a:rPr lang="en-US" altLang="en-US">
                <a:hlinkClick r:id="rId8"/>
              </a:rPr>
              <a:t>www.fda.gov/medsinmyhome</a:t>
            </a:r>
            <a:endParaRPr lang="en-US" altLang="en-US"/>
          </a:p>
          <a:p>
            <a:pPr eaLnBrk="1" hangingPunct="1"/>
            <a:r>
              <a:rPr lang="en-US" altLang="en-US" sz="2800"/>
              <a:t>Buying Medicines Safely on the Internet:</a:t>
            </a:r>
            <a:endParaRPr lang="en-US" altLang="en-US"/>
          </a:p>
          <a:p>
            <a:pPr lvl="1" eaLnBrk="1" hangingPunct="1"/>
            <a:r>
              <a:rPr lang="en-US" altLang="en-US">
                <a:hlinkClick r:id="rId9"/>
              </a:rPr>
              <a:t>https://www.fda.gov/ForConsumers/ConsumerUpdates/</a:t>
            </a:r>
            <a:br>
              <a:rPr lang="en-US" altLang="en-US">
                <a:hlinkClick r:id="rId9"/>
              </a:rPr>
            </a:br>
            <a:r>
              <a:rPr lang="en-US" altLang="en-US">
                <a:hlinkClick r:id="rId9"/>
              </a:rPr>
              <a:t>ucm04396.htm</a:t>
            </a:r>
            <a:endParaRPr lang="en-US" altLang="en-US"/>
          </a:p>
        </p:txBody>
      </p:sp>
      <p:sp>
        <p:nvSpPr>
          <p:cNvPr id="59395" name="Rectangle 5">
            <a:extLst>
              <a:ext uri="{FF2B5EF4-FFF2-40B4-BE49-F238E27FC236}">
                <a16:creationId xmlns:a16="http://schemas.microsoft.com/office/drawing/2014/main" id="{E29B81BD-06D3-8D4B-8F6D-4E4B18BB76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Resources You Can Use</a:t>
            </a:r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15587A3F-0525-304C-AE77-96AE614B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7744E7C3-F8A8-7544-AE27-C50830157B9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xfrm>
            <a:off x="914400" y="381000"/>
            <a:ext cx="82296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3200" b="1" u="none">
                <a:solidFill>
                  <a:schemeClr val="tx1"/>
                </a:solidFill>
              </a:rPr>
              <a:t>Contacts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42" name="Rectangle 7">
            <a:extLst>
              <a:ext uri="{FF2B5EF4-FFF2-40B4-BE49-F238E27FC236}">
                <a16:creationId xmlns:a16="http://schemas.microsoft.com/office/drawing/2014/main" id="{4D5C6A77-0053-E043-8FEC-01A2F3483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  <p:pic>
        <p:nvPicPr>
          <p:cNvPr id="61443" name="Content Placeholder 4">
            <a:extLst>
              <a:ext uri="{FF2B5EF4-FFF2-40B4-BE49-F238E27FC236}">
                <a16:creationId xmlns:a16="http://schemas.microsoft.com/office/drawing/2014/main" id="{2AB93E22-A3F8-CF40-803B-EC1682C991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7543800" cy="4881563"/>
          </a:xfrm>
        </p:spPr>
      </p:pic>
      <p:pic>
        <p:nvPicPr>
          <p:cNvPr id="61444" name="Picture 6">
            <a:extLst>
              <a:ext uri="{FF2B5EF4-FFF2-40B4-BE49-F238E27FC236}">
                <a16:creationId xmlns:a16="http://schemas.microsoft.com/office/drawing/2014/main" id="{09C71F0D-8D55-3247-BFBB-F0E40993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1447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0">
            <a:extLst>
              <a:ext uri="{FF2B5EF4-FFF2-40B4-BE49-F238E27FC236}">
                <a16:creationId xmlns:a16="http://schemas.microsoft.com/office/drawing/2014/main" id="{7F440084-6614-A64D-B523-383E54C4BD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71600" y="762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200" b="1" u="none">
                <a:solidFill>
                  <a:schemeClr val="tx1"/>
                </a:solidFill>
              </a:rPr>
              <a:t>Meet the MUST for </a:t>
            </a:r>
            <a:r>
              <a:rPr lang="en-US" altLang="en-US" sz="3200" b="1" i="1" u="none">
                <a:solidFill>
                  <a:schemeClr val="tx1"/>
                </a:solidFill>
              </a:rPr>
              <a:t>Seniors</a:t>
            </a:r>
            <a:r>
              <a:rPr lang="en-US" altLang="en-US" sz="3200" b="1" u="none">
                <a:solidFill>
                  <a:schemeClr val="tx1"/>
                </a:solidFill>
              </a:rPr>
              <a:t> Development Team</a:t>
            </a:r>
            <a:endParaRPr lang="en-US" altLang="en-US"/>
          </a:p>
        </p:txBody>
      </p:sp>
      <p:sp>
        <p:nvSpPr>
          <p:cNvPr id="63490" name="Rectangle 11">
            <a:extLst>
              <a:ext uri="{FF2B5EF4-FFF2-40B4-BE49-F238E27FC236}">
                <a16:creationId xmlns:a16="http://schemas.microsoft.com/office/drawing/2014/main" id="{5AD4A729-33C2-0041-B610-3C77A89D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8750"/>
            <a:ext cx="6207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 baseline="0"/>
              <a:t>TM</a:t>
            </a:r>
          </a:p>
        </p:txBody>
      </p:sp>
      <p:sp>
        <p:nvSpPr>
          <p:cNvPr id="63491" name="Text Box 12">
            <a:extLst>
              <a:ext uri="{FF2B5EF4-FFF2-40B4-BE49-F238E27FC236}">
                <a16:creationId xmlns:a16="http://schemas.microsoft.com/office/drawing/2014/main" id="{D0CDCD86-CAA5-FF44-994E-1D63845F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8" y="220663"/>
            <a:ext cx="365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600">
              <a:latin typeface="Arial Narrow" panose="020B0604020202020204" pitchFamily="34" charset="0"/>
            </a:endParaRPr>
          </a:p>
        </p:txBody>
      </p:sp>
      <p:sp>
        <p:nvSpPr>
          <p:cNvPr id="63492" name="Text Box 16">
            <a:extLst>
              <a:ext uri="{FF2B5EF4-FFF2-40B4-BE49-F238E27FC236}">
                <a16:creationId xmlns:a16="http://schemas.microsoft.com/office/drawing/2014/main" id="{5B201A06-8F45-C844-B1B6-3A6D87D1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8550"/>
            <a:ext cx="7467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Nicole J. Brandt, PharmD, CGP, BCPP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Associate Professor, Geriatric Pharmacotherapy    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Director, Clinical and Educational Programs 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Peter Lamy Center for Drug Therapy and Aging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University of Maryland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School of Pharmacy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Baltimore, MD 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Lindsay DuVall Clarke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Director of Health Programs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Alliance for Aging Research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Washington, DC 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Reba Cornman, MSW, LCSW-C	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Director, Geriatrics and Gerontology Education and Research Program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University of Maryland, and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Director, Communications and Outreach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Peter Lamy Center for Drug Therapy and Aging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University of Maryland School of Pharmacy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Baltimore, MD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3493" name="Text Box 17">
            <a:extLst>
              <a:ext uri="{FF2B5EF4-FFF2-40B4-BE49-F238E27FC236}">
                <a16:creationId xmlns:a16="http://schemas.microsoft.com/office/drawing/2014/main" id="{5987194A-FDF8-C047-9545-A3C9D27F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7620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aseline="30000">
                <a:latin typeface="ArialMT" charset="0"/>
              </a:rPr>
              <a:t>NCPIE wishes to thank the following individuals for their input in the development of the  Medication Use Safety Training for</a:t>
            </a:r>
            <a:r>
              <a:rPr lang="en-US" altLang="en-US" sz="2600" i="1" baseline="30000">
                <a:latin typeface="ArialMT" charset="0"/>
              </a:rPr>
              <a:t> Seniors</a:t>
            </a:r>
            <a:r>
              <a:rPr lang="en-US" altLang="en-US" sz="2600" baseline="30000">
                <a:latin typeface="Arial Narrow" panose="020B0604020202020204" pitchFamily="34" charset="0"/>
              </a:rPr>
              <a:t>™</a:t>
            </a:r>
            <a:endParaRPr lang="en-US" altLang="en-US" sz="2600" baseline="30000">
              <a:latin typeface="ArialMT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aseline="30000">
                <a:latin typeface="ArialMT" charset="0"/>
              </a:rPr>
              <a:t> (MUST for </a:t>
            </a:r>
            <a:r>
              <a:rPr lang="en-US" altLang="en-US" sz="2600" i="1" baseline="30000">
                <a:latin typeface="ArialMT" charset="0"/>
              </a:rPr>
              <a:t>Seniors</a:t>
            </a:r>
            <a:r>
              <a:rPr lang="en-US" altLang="en-US" sz="2600" baseline="30000">
                <a:latin typeface="Arial Narrow" panose="020B0604020202020204" pitchFamily="34" charset="0"/>
              </a:rPr>
              <a:t>™</a:t>
            </a:r>
            <a:r>
              <a:rPr lang="en-US" altLang="en-US" sz="2600" baseline="30000">
                <a:latin typeface="ArialMT" charset="0"/>
              </a:rPr>
              <a:t>) program: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600">
              <a:latin typeface="Arial Narrow" panose="020B0604020202020204" pitchFamily="34" charset="0"/>
            </a:endParaRP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1F2F95F1-CA63-5D49-813A-9E67921E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15FEEC6E-11BA-A84A-A0F6-E3D01BCF5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aseline="0"/>
              <a:t>Meet the MUST for </a:t>
            </a:r>
            <a:r>
              <a:rPr lang="en-US" altLang="en-US" sz="3200" i="1" baseline="0"/>
              <a:t>Seniors</a:t>
            </a:r>
            <a:r>
              <a:rPr lang="en-US" altLang="en-US" sz="3200" baseline="0"/>
              <a:t> Development Team</a:t>
            </a:r>
            <a:endParaRPr lang="en-US" altLang="en-US" sz="3600" b="0" u="sng" baseline="0">
              <a:solidFill>
                <a:schemeClr val="tx2"/>
              </a:solidFill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A2C6A521-0494-4E4D-89CC-C6F43C161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173038"/>
            <a:ext cx="6207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 baseline="0"/>
              <a:t>TM</a:t>
            </a:r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BFC236DA-F12C-444C-8E50-5002BCC0E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73914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Debbie Gold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Program Manager, GOSPEL Program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HHS/Office of Health Promotion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Montgomery County Government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Wheaton, MD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Kathleen (Kay) Loughrey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Consumer Services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U.S. Administration on Aging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Washington, DC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Phylliss M. Moret, RPh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Associate Executive Director / Chief Operating Officer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American Society of Consultant Pharmacists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     Alexandria, VA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73B1628E-AD0D-AA42-A724-57F382566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9551A620-D97F-BB44-986C-B1EAFC8B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baseline="0"/>
              <a:t>Meet the MUST for </a:t>
            </a:r>
            <a:r>
              <a:rPr lang="en-US" altLang="en-US" sz="3200" i="1" baseline="0"/>
              <a:t>Seniors</a:t>
            </a:r>
            <a:r>
              <a:rPr lang="en-US" altLang="en-US" sz="3200" baseline="0"/>
              <a:t> Development Team</a:t>
            </a:r>
            <a:endParaRPr lang="en-US" altLang="en-US" sz="3600" b="0" u="sng" baseline="0">
              <a:solidFill>
                <a:schemeClr val="tx2"/>
              </a:solidFill>
            </a:endParaRP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B564E17D-953F-DC4E-9333-4F0651B24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173038"/>
            <a:ext cx="6207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 baseline="0"/>
              <a:t>TM</a:t>
            </a:r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8ED36E2B-DD47-1646-8D74-CCF3A9EB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543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N. Lee Rucker, MSPH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Senior Policy Advisor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Public Policy Institute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AARP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Washington, DC 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University of Maryland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Chanel Agness, PharmD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Assistant Professor, University of Maryland School of Pharmacy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Jennifer Hardesty, PharmD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/>
              <a:t>Consultant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864C093-A8D0-C541-9059-5DBC596C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>
            <a:extLst>
              <a:ext uri="{FF2B5EF4-FFF2-40B4-BE49-F238E27FC236}">
                <a16:creationId xmlns:a16="http://schemas.microsoft.com/office/drawing/2014/main" id="{C66675C3-BDA4-EC45-ABF6-D43071DAC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438400"/>
            <a:ext cx="5638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Wm. Ray Bullman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Executive Vice President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National Council on Patient Information and Education 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Bethesda, MD 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Deborah Davidson</a:t>
            </a:r>
          </a:p>
          <a:p>
            <a:pPr lvl="2"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Membership Director</a:t>
            </a:r>
          </a:p>
          <a:p>
            <a:pPr lvl="2"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National Council on Patient Information and Education 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Bethesda, MD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David Juste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2007 Summer Intern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SUNY @ Old Westbury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Brooklyn, NY</a:t>
            </a:r>
            <a:endParaRPr lang="en-US" altLang="en-US" b="0" baseline="30000">
              <a:solidFill>
                <a:srgbClr val="000000"/>
              </a:solidFill>
            </a:endParaRPr>
          </a:p>
        </p:txBody>
      </p:sp>
      <p:sp>
        <p:nvSpPr>
          <p:cNvPr id="66562" name="Text Box 5">
            <a:extLst>
              <a:ext uri="{FF2B5EF4-FFF2-40B4-BE49-F238E27FC236}">
                <a16:creationId xmlns:a16="http://schemas.microsoft.com/office/drawing/2014/main" id="{4BD0AFDB-1A3E-2649-B88B-050CDF549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2622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3200" baseline="0"/>
              <a:t>NCPIE Staff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96141A8-CC15-7C4E-B00A-E0728D09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F52066D-9EE5-6B4C-9E14-09300AA2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81200"/>
            <a:ext cx="56388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Louisa Hart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Director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The Cloudburst Consulting Group, Inc.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Landover, MD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Marlene Povich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Povich Design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Bethesda, MD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Alison Ray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Editor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GVI Video Productions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Washington, DC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000000"/>
                </a:solidFill>
              </a:rPr>
              <a:t>John Seebode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Office of Medical Education </a:t>
            </a: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baseline="30000">
                <a:solidFill>
                  <a:srgbClr val="000000"/>
                </a:solidFill>
              </a:rPr>
              <a:t>University of Maryland School of Medicine</a:t>
            </a:r>
            <a:endParaRPr lang="en-US" altLang="en-US" b="0" baseline="30000">
              <a:solidFill>
                <a:srgbClr val="000000"/>
              </a:solidFill>
            </a:endParaRPr>
          </a:p>
          <a:p>
            <a:pPr lvl="2"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b="0" baseline="30000">
              <a:solidFill>
                <a:srgbClr val="000000"/>
              </a:solidFill>
            </a:endParaRPr>
          </a:p>
        </p:txBody>
      </p:sp>
      <p:sp>
        <p:nvSpPr>
          <p:cNvPr id="67586" name="Text Box 3">
            <a:extLst>
              <a:ext uri="{FF2B5EF4-FFF2-40B4-BE49-F238E27FC236}">
                <a16:creationId xmlns:a16="http://schemas.microsoft.com/office/drawing/2014/main" id="{E39688B5-C896-A349-ACDF-A7607552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42878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3200" baseline="0"/>
              <a:t>Videography/Design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DBE33EF-7D67-1647-BF6F-394F09F3F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8E2920C0-14C1-4142-BA39-07B007E99D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3352800"/>
            <a:ext cx="7772400" cy="108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18288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1800" b="1" u="none"/>
              <a:t>NCPIE</a:t>
            </a:r>
            <a:r>
              <a:rPr lang="en-US" altLang="en-US" sz="1800" u="none"/>
              <a:t> is pleased to acknowledge </a:t>
            </a:r>
            <a:r>
              <a:rPr lang="en-US" altLang="en-US" sz="1800" b="1" u="none"/>
              <a:t>AstraZeneca Pharmaceuticals</a:t>
            </a:r>
            <a:r>
              <a:rPr lang="en-US" altLang="en-US" sz="1800" u="none"/>
              <a:t> for providing a charitable contribution to make the </a:t>
            </a:r>
            <a:r>
              <a:rPr lang="en-US" altLang="en-US" sz="1800" b="1" u="none"/>
              <a:t>MUST for </a:t>
            </a:r>
            <a:r>
              <a:rPr lang="en-US" altLang="en-US" sz="1800" b="1" i="1" u="none"/>
              <a:t>Seniors </a:t>
            </a:r>
            <a:r>
              <a:rPr lang="en-US" altLang="en-US" sz="1800" u="none"/>
              <a:t>Program possible.</a:t>
            </a:r>
          </a:p>
        </p:txBody>
      </p:sp>
      <p:pic>
        <p:nvPicPr>
          <p:cNvPr id="68610" name="Picture 5">
            <a:extLst>
              <a:ext uri="{FF2B5EF4-FFF2-40B4-BE49-F238E27FC236}">
                <a16:creationId xmlns:a16="http://schemas.microsoft.com/office/drawing/2014/main" id="{20200873-A94A-E149-8003-DA2FFDAF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191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>
            <a:extLst>
              <a:ext uri="{FF2B5EF4-FFF2-40B4-BE49-F238E27FC236}">
                <a16:creationId xmlns:a16="http://schemas.microsoft.com/office/drawing/2014/main" id="{7CC4B6B3-B723-C949-B466-ADDA46735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">
            <a:extLst>
              <a:ext uri="{FF2B5EF4-FFF2-40B4-BE49-F238E27FC236}">
                <a16:creationId xmlns:a16="http://schemas.microsoft.com/office/drawing/2014/main" id="{525A3586-1D08-2B45-9564-5AD8734AFD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a medicine?</a:t>
            </a:r>
          </a:p>
          <a:p>
            <a:pPr eaLnBrk="1" hangingPunct="1">
              <a:lnSpc>
                <a:spcPct val="40000"/>
              </a:lnSpc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medicine or drug changes how your body works.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Treats or prevents a disease or symptom.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used correctly, medicines can lead to:</a:t>
            </a:r>
          </a:p>
          <a:p>
            <a:pPr eaLnBrk="1" hangingPunct="1">
              <a:lnSpc>
                <a:spcPct val="5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Better life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Healthier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Longer life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0482" name="Rectangle 8">
            <a:extLst>
              <a:ext uri="{FF2B5EF4-FFF2-40B4-BE49-F238E27FC236}">
                <a16:creationId xmlns:a16="http://schemas.microsoft.com/office/drawing/2014/main" id="{50EE4535-435E-4C4E-A547-A39FDBE3E6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Medicines - Benefits</a:t>
            </a:r>
            <a:endParaRPr lang="en-US" altLang="en-US"/>
          </a:p>
        </p:txBody>
      </p:sp>
      <p:pic>
        <p:nvPicPr>
          <p:cNvPr id="20483" name="Picture 12">
            <a:extLst>
              <a:ext uri="{FF2B5EF4-FFF2-40B4-BE49-F238E27FC236}">
                <a16:creationId xmlns:a16="http://schemas.microsoft.com/office/drawing/2014/main" id="{ABD91EC2-E811-4F4D-BB22-4AF61852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r="11627"/>
          <a:stretch>
            <a:fillRect/>
          </a:stretch>
        </p:blipFill>
        <p:spPr bwMode="auto">
          <a:xfrm>
            <a:off x="3505200" y="46482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4">
            <a:extLst>
              <a:ext uri="{FF2B5EF4-FFF2-40B4-BE49-F238E27FC236}">
                <a16:creationId xmlns:a16="http://schemas.microsoft.com/office/drawing/2014/main" id="{690D87E5-9B17-5446-8006-CC30CD7D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14716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">
            <a:extLst>
              <a:ext uri="{FF2B5EF4-FFF2-40B4-BE49-F238E27FC236}">
                <a16:creationId xmlns:a16="http://schemas.microsoft.com/office/drawing/2014/main" id="{16CED82E-29B2-7E41-A025-7D2317762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>
            <a:extLst>
              <a:ext uri="{FF2B5EF4-FFF2-40B4-BE49-F238E27FC236}">
                <a16:creationId xmlns:a16="http://schemas.microsoft.com/office/drawing/2014/main" id="{A1A56403-0483-E64D-8476-4A5CB403B7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848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Prescription medicines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/>
              <a:t>Examples: </a:t>
            </a:r>
            <a:r>
              <a:rPr lang="en-US" altLang="en-US" sz="1800"/>
              <a:t>blood pressure medicines, blood thinners, antibiotics, eye drops</a:t>
            </a: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Over-the-Counter (OTC) or nonprescription medicines</a:t>
            </a:r>
            <a:r>
              <a:rPr lang="en-US" altLang="en-US" sz="200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/>
              <a:t>Examples:</a:t>
            </a:r>
            <a:r>
              <a:rPr lang="en-US" altLang="en-US" sz="1600"/>
              <a:t> aspirin, acetaminophen, cough medicine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For all medicines, you must read and follow the directions!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2530" name="Rectangle 5">
            <a:extLst>
              <a:ext uri="{FF2B5EF4-FFF2-40B4-BE49-F238E27FC236}">
                <a16:creationId xmlns:a16="http://schemas.microsoft.com/office/drawing/2014/main" id="{7B4B2C78-2E9A-084A-9C04-EDF9242D3B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Types of Medicines	</a:t>
            </a:r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A9259A9-F63C-D546-8EF5-21046558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20FC8E3-53A8-4443-8222-64DB2FA27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76200"/>
            <a:ext cx="8528050" cy="88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b="1" u="none">
                <a:solidFill>
                  <a:schemeClr val="tx1"/>
                </a:solidFill>
              </a:rPr>
              <a:t>Prescription and Nonprescription or </a:t>
            </a:r>
            <a:br>
              <a:rPr lang="en-US" altLang="en-US" sz="2800" b="1" u="none">
                <a:solidFill>
                  <a:schemeClr val="tx1"/>
                </a:solidFill>
              </a:rPr>
            </a:br>
            <a:r>
              <a:rPr lang="en-US" altLang="en-US" sz="2800" b="1" u="none">
                <a:solidFill>
                  <a:schemeClr val="tx1"/>
                </a:solidFill>
              </a:rPr>
              <a:t>Over-the-Counter (OTC) Medicines</a:t>
            </a:r>
            <a:endParaRPr lang="en-US" altLang="en-US" sz="3200">
              <a:solidFill>
                <a:schemeClr val="tx1"/>
              </a:solidFill>
            </a:endParaRP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6685801C-F111-D04C-AD84-038C0498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66813"/>
            <a:ext cx="68580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6566CFC3-13C0-6348-ACF2-B8B4DE3B3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>
            <a:extLst>
              <a:ext uri="{FF2B5EF4-FFF2-40B4-BE49-F238E27FC236}">
                <a16:creationId xmlns:a16="http://schemas.microsoft.com/office/drawing/2014/main" id="{10DB76EF-976C-EF4D-9A6D-B0BA41BEAB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Self prescribed, available from many sources.</a:t>
            </a:r>
          </a:p>
          <a:p>
            <a:pPr eaLnBrk="1" hangingPunct="1">
              <a:lnSpc>
                <a:spcPct val="7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You are responsible for choosing the correct medicine, dose, and watching for side effects.</a:t>
            </a:r>
          </a:p>
          <a:p>
            <a:pPr eaLnBrk="1" hangingPunct="1">
              <a:lnSpc>
                <a:spcPct val="7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Herbal remedies do not have to follow the same strict rules that prescription drugs do. </a:t>
            </a:r>
          </a:p>
          <a:p>
            <a:pPr eaLnBrk="1" hangingPunct="1">
              <a:lnSpc>
                <a:spcPct val="7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For herbal remedies, manufacturers </a:t>
            </a:r>
            <a:r>
              <a:rPr lang="en-US" altLang="en-US" u="sng"/>
              <a:t>do not </a:t>
            </a:r>
            <a:r>
              <a:rPr lang="en-US" altLang="en-US"/>
              <a:t>have to prove that the product is safe, effective, or that it contains the ingredients on the label.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E1C506C-FDE1-2643-8A8C-8989FE884693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xfrm>
            <a:off x="914400" y="152400"/>
            <a:ext cx="8229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u="none"/>
              <a:t>Dietary Supplements </a:t>
            </a:r>
            <a:br>
              <a:rPr lang="en-US" altLang="en-US" sz="2800" b="1" u="none"/>
            </a:br>
            <a:r>
              <a:rPr lang="en-US" altLang="en-US" sz="2800" b="1" u="none"/>
              <a:t>&amp; Herbal Remedies</a:t>
            </a:r>
            <a:endParaRPr lang="en-US" altLang="en-US" sz="3200"/>
          </a:p>
        </p:txBody>
      </p:sp>
      <p:pic>
        <p:nvPicPr>
          <p:cNvPr id="26627" name="Picture 11">
            <a:extLst>
              <a:ext uri="{FF2B5EF4-FFF2-40B4-BE49-F238E27FC236}">
                <a16:creationId xmlns:a16="http://schemas.microsoft.com/office/drawing/2014/main" id="{71C05746-D3A9-834F-88C7-0D51E572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81588"/>
            <a:ext cx="2667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EF3F640F-ED91-7C42-A915-E0F776603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>
            <a:extLst>
              <a:ext uri="{FF2B5EF4-FFF2-40B4-BE49-F238E27FC236}">
                <a16:creationId xmlns:a16="http://schemas.microsoft.com/office/drawing/2014/main" id="{12E7EB34-EE58-5442-A59F-1C128769EB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is important to know that ALL medicines, both prescription and OTC, have </a:t>
            </a:r>
            <a:r>
              <a:rPr lang="en-US" altLang="en-US" b="1"/>
              <a:t>risks</a:t>
            </a:r>
            <a:r>
              <a:rPr lang="en-US" altLang="en-US"/>
              <a:t> as well as </a:t>
            </a:r>
            <a:r>
              <a:rPr lang="en-US" altLang="en-US" b="1"/>
              <a:t>benefits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The risks of medicines are the chances that something unwanted or unexpected could happen to you when you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	use them.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Risks could be less serious things such as an upset stomach, or more serious things, such as liver damage. </a:t>
            </a:r>
          </a:p>
        </p:txBody>
      </p:sp>
      <p:sp>
        <p:nvSpPr>
          <p:cNvPr id="28674" name="Rectangle 5">
            <a:extLst>
              <a:ext uri="{FF2B5EF4-FFF2-40B4-BE49-F238E27FC236}">
                <a16:creationId xmlns:a16="http://schemas.microsoft.com/office/drawing/2014/main" id="{58C1E334-396A-C64D-A4B9-1B27F3B436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Medicines - Risks</a:t>
            </a:r>
            <a:endParaRPr lang="en-US" altLang="en-US"/>
          </a:p>
        </p:txBody>
      </p:sp>
      <p:pic>
        <p:nvPicPr>
          <p:cNvPr id="28675" name="Picture 14">
            <a:extLst>
              <a:ext uri="{FF2B5EF4-FFF2-40B4-BE49-F238E27FC236}">
                <a16:creationId xmlns:a16="http://schemas.microsoft.com/office/drawing/2014/main" id="{7CD7D07E-CA19-E049-8594-7C265DE5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8571"/>
          <a:stretch>
            <a:fillRect/>
          </a:stretch>
        </p:blipFill>
        <p:spPr bwMode="auto">
          <a:xfrm>
            <a:off x="2133600" y="5086350"/>
            <a:ext cx="1371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5">
            <a:extLst>
              <a:ext uri="{FF2B5EF4-FFF2-40B4-BE49-F238E27FC236}">
                <a16:creationId xmlns:a16="http://schemas.microsoft.com/office/drawing/2014/main" id="{20A36C44-A584-1A4E-92B4-5FE6AC5D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05400"/>
            <a:ext cx="1279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648E2F44-437A-C34A-A4D8-30ABDE85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4572000"/>
            <a:ext cx="13128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>
            <a:extLst>
              <a:ext uri="{FF2B5EF4-FFF2-40B4-BE49-F238E27FC236}">
                <a16:creationId xmlns:a16="http://schemas.microsoft.com/office/drawing/2014/main" id="{8F87F784-D4DA-9C48-9AFF-E0E89ACD8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>
            <a:extLst>
              <a:ext uri="{FF2B5EF4-FFF2-40B4-BE49-F238E27FC236}">
                <a16:creationId xmlns:a16="http://schemas.microsoft.com/office/drawing/2014/main" id="{6137E354-3465-1D47-BAB1-E1C47BEFEF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8382000" cy="5562600"/>
          </a:xfrm>
        </p:spPr>
        <p:txBody>
          <a:bodyPr/>
          <a:lstStyle/>
          <a:p>
            <a:pPr eaLnBrk="1" hangingPunct="1"/>
            <a:r>
              <a:rPr lang="en-US" altLang="en-US"/>
              <a:t>Medicines can cause problems, even if used correctly:</a:t>
            </a:r>
          </a:p>
          <a:p>
            <a:pPr lvl="1" eaLnBrk="1" hangingPunct="1"/>
            <a:r>
              <a:rPr lang="en-US" altLang="en-US" b="1"/>
              <a:t>Allergic reaction:</a:t>
            </a:r>
            <a:r>
              <a:rPr lang="en-US" altLang="en-US"/>
              <a:t> when your body’s defense system reacts        in a bad way to a drug. </a:t>
            </a:r>
          </a:p>
          <a:p>
            <a:pPr lvl="2" eaLnBrk="1" hangingPunct="1"/>
            <a:r>
              <a:rPr lang="en-US" altLang="en-US"/>
              <a:t>Hives, itching, rash</a:t>
            </a:r>
          </a:p>
          <a:p>
            <a:pPr lvl="2" eaLnBrk="1" hangingPunct="1"/>
            <a:r>
              <a:rPr lang="en-US" altLang="en-US"/>
              <a:t>Narrowing of throat, difficulty breathing, shortness of breath</a:t>
            </a:r>
          </a:p>
          <a:p>
            <a:pPr eaLnBrk="1" hangingPunct="1"/>
            <a:r>
              <a:rPr lang="en-US" altLang="en-US"/>
              <a:t>vs.</a:t>
            </a:r>
          </a:p>
          <a:p>
            <a:pPr lvl="1" eaLnBrk="1" hangingPunct="1"/>
            <a:r>
              <a:rPr lang="en-US" altLang="en-US" b="1"/>
              <a:t>Side effect:</a:t>
            </a:r>
            <a:r>
              <a:rPr lang="en-US" altLang="en-US"/>
              <a:t> undesired effect of a medicine</a:t>
            </a:r>
          </a:p>
          <a:p>
            <a:pPr lvl="2" eaLnBrk="1" hangingPunct="1"/>
            <a:r>
              <a:rPr lang="en-US" altLang="en-US"/>
              <a:t>Some side effects are common (headache, upset stomach).</a:t>
            </a:r>
          </a:p>
          <a:p>
            <a:pPr lvl="2" eaLnBrk="1" hangingPunct="1"/>
            <a:r>
              <a:rPr lang="en-US" altLang="en-US"/>
              <a:t>Others are very rare (liver failure).</a:t>
            </a:r>
          </a:p>
          <a:p>
            <a:pPr lvl="2" eaLnBrk="1" hangingPunct="1"/>
            <a:r>
              <a:rPr lang="en-US" altLang="en-US"/>
              <a:t>Side effects can occur even though the medicine is being taken correctly            at the normal dose.</a:t>
            </a:r>
          </a:p>
          <a:p>
            <a:pPr lvl="2" eaLnBrk="1" hangingPunct="1"/>
            <a:endParaRPr lang="en-US" altLang="en-US"/>
          </a:p>
          <a:p>
            <a:pPr lvl="2" algn="ctr" eaLnBrk="1" hangingPunct="1">
              <a:buFont typeface="Times" pitchFamily="2" charset="0"/>
              <a:buNone/>
            </a:pPr>
            <a:r>
              <a:rPr lang="en-US" altLang="en-US" sz="1400" b="1" i="1">
                <a:solidFill>
                  <a:srgbClr val="FF3300"/>
                </a:solidFill>
              </a:rPr>
              <a:t>It is important that you inform all healthcare providers of your medicine allergies!</a:t>
            </a:r>
            <a:endParaRPr lang="en-US" altLang="en-US"/>
          </a:p>
        </p:txBody>
      </p:sp>
      <p:sp>
        <p:nvSpPr>
          <p:cNvPr id="30722" name="Rectangle 10">
            <a:extLst>
              <a:ext uri="{FF2B5EF4-FFF2-40B4-BE49-F238E27FC236}">
                <a16:creationId xmlns:a16="http://schemas.microsoft.com/office/drawing/2014/main" id="{23116633-76E0-5149-B7CD-950327C346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77724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/>
          <a:p>
            <a:pPr algn="l" eaLnBrk="1" hangingPunct="1"/>
            <a:r>
              <a:rPr lang="en-US" altLang="en-US" sz="3200" b="1" u="none"/>
              <a:t>Medicine Risks</a:t>
            </a:r>
            <a:endParaRPr lang="en-US" altLang="en-US"/>
          </a:p>
        </p:txBody>
      </p:sp>
      <p:pic>
        <p:nvPicPr>
          <p:cNvPr id="30723" name="Picture 5">
            <a:extLst>
              <a:ext uri="{FF2B5EF4-FFF2-40B4-BE49-F238E27FC236}">
                <a16:creationId xmlns:a16="http://schemas.microsoft.com/office/drawing/2014/main" id="{6F492D75-7817-2E49-B4A2-ED0D8F13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312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16886F47-BB5D-CF45-B7EC-CF28CA48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55BA1AC7-36D8-AE42-868F-7FA84F60AB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00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are Medicine Use Problems? </a:t>
            </a:r>
          </a:p>
          <a:p>
            <a:pPr eaLnBrk="1" hangingPunct="1">
              <a:lnSpc>
                <a:spcPct val="4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Medicine use problems are any “bad” things that can happen to you as a result of taking only one medicine or several medicines. </a:t>
            </a:r>
          </a:p>
          <a:p>
            <a:pPr lvl="1" eaLnBrk="1" hangingPunct="1">
              <a:lnSpc>
                <a:spcPct val="40000"/>
              </a:lnSpc>
            </a:pPr>
            <a:endParaRPr lang="en-US" altLang="en-US" sz="1600"/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Medicine use problems can result in your not getting the best results from your medicine.</a:t>
            </a:r>
          </a:p>
          <a:p>
            <a:pPr lvl="1" eaLnBrk="1" hangingPunct="1">
              <a:lnSpc>
                <a:spcPct val="7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Medicine Use Problems can: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Prevent you from getting well as fast as you would like to.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Make you sicker.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Lower your quality of life.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Cause disabilities, accidents, or injuries.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D69FB7D-F73B-994D-8AF8-345249EB437F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xfrm>
            <a:off x="914400" y="457200"/>
            <a:ext cx="82296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3200" b="1" u="none"/>
              <a:t>Medicine Use Problems</a:t>
            </a:r>
            <a:endParaRPr lang="en-US" altLang="en-US" b="1"/>
          </a:p>
        </p:txBody>
      </p:sp>
      <p:pic>
        <p:nvPicPr>
          <p:cNvPr id="32771" name="Picture 5">
            <a:extLst>
              <a:ext uri="{FF2B5EF4-FFF2-40B4-BE49-F238E27FC236}">
                <a16:creationId xmlns:a16="http://schemas.microsoft.com/office/drawing/2014/main" id="{08F2D544-CEED-E345-983E-E686F292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2" r="9177" b="15366"/>
          <a:stretch>
            <a:fillRect/>
          </a:stretch>
        </p:blipFill>
        <p:spPr bwMode="auto">
          <a:xfrm>
            <a:off x="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>
            <a:extLst>
              <a:ext uri="{FF2B5EF4-FFF2-40B4-BE49-F238E27FC236}">
                <a16:creationId xmlns:a16="http://schemas.microsoft.com/office/drawing/2014/main" id="{7DCDBA93-092C-D943-8A76-499913331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24600"/>
            <a:ext cx="990600" cy="23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6AAC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6AAC"/>
              </a:buClr>
              <a:buFont typeface="Times" pitchFamily="2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6AAC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BeMedWise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45720" rIns="18288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45720" rIns="18288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1856</Words>
  <Application>Microsoft Macintosh PowerPoint</Application>
  <PresentationFormat>On-screen Show (4:3)</PresentationFormat>
  <Paragraphs>349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Narrow</vt:lpstr>
      <vt:lpstr>Arial</vt:lpstr>
      <vt:lpstr>Wingdings</vt:lpstr>
      <vt:lpstr>Times</vt:lpstr>
      <vt:lpstr>Calibri Light</vt:lpstr>
      <vt:lpstr>Calibri</vt:lpstr>
      <vt:lpstr>ArialMT</vt:lpstr>
      <vt:lpstr>Default Design</vt:lpstr>
      <vt:lpstr>Custom Design</vt:lpstr>
      <vt:lpstr>PowerPoint Presentation</vt:lpstr>
      <vt:lpstr>PowerPoint Presentation</vt:lpstr>
      <vt:lpstr>Medicines - Benefits</vt:lpstr>
      <vt:lpstr>Types of Medicines </vt:lpstr>
      <vt:lpstr>Prescription and Nonprescription or  Over-the-Counter (OTC) Medicines</vt:lpstr>
      <vt:lpstr>Dietary Supplements  &amp; Herbal Remedies</vt:lpstr>
      <vt:lpstr>Medicines - Risks</vt:lpstr>
      <vt:lpstr>Medicine Risks</vt:lpstr>
      <vt:lpstr>Medicine Use Problems</vt:lpstr>
      <vt:lpstr>Potential Medicine Use Problems</vt:lpstr>
      <vt:lpstr>Drug Interactions</vt:lpstr>
      <vt:lpstr>When Can Medicine Use  Problems Happen?</vt:lpstr>
      <vt:lpstr>Ways to Avoid Medicine Use Problems</vt:lpstr>
      <vt:lpstr>Know Your Medicines! </vt:lpstr>
      <vt:lpstr> Your Medicine List</vt:lpstr>
      <vt:lpstr> Your Medicine List </vt:lpstr>
      <vt:lpstr>Talking with Your Healthcare Provider</vt:lpstr>
      <vt:lpstr>Ways to Avoid Medicine Use Problems:  The OTC Drug Fact Label</vt:lpstr>
      <vt:lpstr>Reading the OTC Drug Fact Label</vt:lpstr>
      <vt:lpstr>Ways to Avoid Medicine Use Problems: Written Information</vt:lpstr>
      <vt:lpstr>Review: Remember the 3 R’s for Safe Medicine Use   </vt:lpstr>
      <vt:lpstr>Resources You Can Use</vt:lpstr>
      <vt:lpstr>Contacts</vt:lpstr>
      <vt:lpstr>Meet the MUST for Seniors Development Team</vt:lpstr>
      <vt:lpstr>PowerPoint Presentation</vt:lpstr>
      <vt:lpstr>PowerPoint Presentation</vt:lpstr>
      <vt:lpstr>PowerPoint Presentation</vt:lpstr>
      <vt:lpstr>PowerPoint Presentation</vt:lpstr>
      <vt:lpstr>NCPIE is pleased to acknowledge AstraZeneca Pharmaceuticals for providing a charitable contribution to make the MUST for Seniors Program possible.</vt:lpstr>
    </vt:vector>
  </TitlesOfParts>
  <Company>WoodhavenHeathServices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jhardesty</dc:creator>
  <cp:lastModifiedBy>Microsoft Office User</cp:lastModifiedBy>
  <cp:revision>224</cp:revision>
  <dcterms:created xsi:type="dcterms:W3CDTF">2007-02-01T00:39:34Z</dcterms:created>
  <dcterms:modified xsi:type="dcterms:W3CDTF">2019-12-12T19:20:38Z</dcterms:modified>
</cp:coreProperties>
</file>